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6" r:id="rId3"/>
    <p:sldId id="297" r:id="rId4"/>
    <p:sldId id="298" r:id="rId5"/>
    <p:sldId id="299" r:id="rId6"/>
    <p:sldId id="302" r:id="rId7"/>
    <p:sldId id="301" r:id="rId8"/>
    <p:sldId id="300" r:id="rId9"/>
    <p:sldId id="304" r:id="rId10"/>
    <p:sldId id="303" r:id="rId11"/>
    <p:sldId id="308" r:id="rId12"/>
    <p:sldId id="305" r:id="rId13"/>
    <p:sldId id="306" r:id="rId14"/>
    <p:sldId id="309" r:id="rId15"/>
    <p:sldId id="310" r:id="rId16"/>
    <p:sldId id="311" r:id="rId17"/>
    <p:sldId id="307" r:id="rId18"/>
    <p:sldId id="314" r:id="rId19"/>
    <p:sldId id="313" r:id="rId20"/>
    <p:sldId id="312" r:id="rId21"/>
    <p:sldId id="31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9879" autoAdjust="0"/>
  </p:normalViewPr>
  <p:slideViewPr>
    <p:cSldViewPr snapToGrid="0">
      <p:cViewPr varScale="1">
        <p:scale>
          <a:sx n="60" d="100"/>
          <a:sy n="60" d="100"/>
        </p:scale>
        <p:origin x="9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AE4D6-AAB5-D58B-CA76-F81036C8CE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E8318B-9D41-87D2-254B-3797044981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99FA3D-5AFB-EFD9-F26D-E45F76C13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90A23-4B78-41B3-B23C-66ACB9928D9B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72149-C689-860D-41F3-A0D130036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96C7D-F0D1-10DC-0E95-1513AC92B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6F1D2-E51C-41AB-8F02-DFFE7770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44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03491-48FA-999C-90F0-FCFACBC90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B829FE-8D8E-6EF2-01ED-F894F81240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6FDB73-03B2-4BD0-7F41-8906C8F25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90A23-4B78-41B3-B23C-66ACB9928D9B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18D195-4061-47AA-33A7-3C88771DD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6CAB33-3ECC-D957-DF2A-B0D845524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6F1D2-E51C-41AB-8F02-DFFE7770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800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FE618E-0582-7F33-F669-DBDE20498B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28FFA4-7B7F-D022-291F-99FDC10AE4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B3F281-C2EE-DFF7-4C2B-3764DEEB8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90A23-4B78-41B3-B23C-66ACB9928D9B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9E91D-5C19-30CC-7A04-ADFF7F491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8E6FF-0ACF-160B-94F5-C3199E223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6F1D2-E51C-41AB-8F02-DFFE7770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027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A5C28-976A-BFD3-E2F6-9B1218C95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6F678-2388-8069-2911-4CE3C35E3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EDDF8-35F1-EEF3-9A79-172BECA9E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90A23-4B78-41B3-B23C-66ACB9928D9B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6499D-B588-ECA7-4CBB-60B725C6B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D7FF64-A241-6B1D-EBC8-7D3B8261D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6F1D2-E51C-41AB-8F02-DFFE7770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590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30742-7F73-E808-882B-23C519A82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978EE-6267-0846-8040-1264793D2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B1295-C0BD-3B61-ECAE-CBC133BCF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90A23-4B78-41B3-B23C-66ACB9928D9B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E450F3-E1A1-CCB8-12D3-469935F7E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BF65A-0203-5288-181E-7530558BE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6F1D2-E51C-41AB-8F02-DFFE7770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046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87E94-BD6C-2401-6783-BADD31927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CD3C5-DAE6-84D9-8207-CEA1DEBC1A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7A966A-38D0-7D22-9D16-C1EE6C012C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0AC216-68D7-BF8D-597F-BB479E304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90A23-4B78-41B3-B23C-66ACB9928D9B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52AB9-BEBA-378F-7542-894AA784C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6B09FD-AD68-162E-3B27-AAF04E17F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6F1D2-E51C-41AB-8F02-DFFE7770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902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D03C4-C4D2-B0A2-6B04-3EA869E54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D9DC30-789E-2731-1F6F-60282AB90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E26C99-510D-E0A4-FBB5-1014B0B79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B13C46-C374-88DB-4D98-17DCF4CA1B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681CB7-918B-85F2-56C7-9483896C47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EE5E8D-866C-2B10-6CA6-C64DC44F5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90A23-4B78-41B3-B23C-66ACB9928D9B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7E7F47-AFC9-571E-2623-999FF8F8B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F2F03A-E9FA-B21D-1429-8F39ECF47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6F1D2-E51C-41AB-8F02-DFFE7770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81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8C0DF-B709-069C-AD91-C9732A8DC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9B7755-929D-2414-01D3-842A7864C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90A23-4B78-41B3-B23C-66ACB9928D9B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1C34E0-342A-6D76-4661-04DF25680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ED9E74-1E5F-23B1-F7DA-C04C98219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6F1D2-E51C-41AB-8F02-DFFE7770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126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FE243D-B87B-B00F-1BD3-79339D9DE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90A23-4B78-41B3-B23C-66ACB9928D9B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031761-FB2C-EFEE-081D-77622D301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6153F5-CCEF-0127-7784-208B56E74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6F1D2-E51C-41AB-8F02-DFFE7770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215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84DAC-9AA9-F46A-FE09-44F580F05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AF7D6-3D27-F2A4-B9E3-A124023ED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30EC33-B655-9BB7-E67E-C487E7A6C5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83147A-34A5-9838-85A1-263FECB77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90A23-4B78-41B3-B23C-66ACB9928D9B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357DDD-C01F-EAC2-6679-25878B4A4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380B0D-97F8-F987-F0A6-876F0CCF3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6F1D2-E51C-41AB-8F02-DFFE7770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162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E7DED-05D3-7472-77C2-7E176A42D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FCE381-C0CD-62F8-941F-7A1BB64191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E74FB1-575D-5D11-8753-81731E88B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9F57BC-07D7-0FF8-E3D8-F55D89F93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90A23-4B78-41B3-B23C-66ACB9928D9B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BADEEE-6384-79E9-5CC5-46DE7354F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94E567-84E6-92D7-6C67-FE05E668A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6F1D2-E51C-41AB-8F02-DFFE7770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380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425303-379B-4AB1-613C-A268A2FDB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914497-EDFA-55CF-AC99-5B59CDD34B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4ACF7D-2301-B931-7F92-E9BB20D05C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90A23-4B78-41B3-B23C-66ACB9928D9B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72EBF1-7FB1-473E-A9BB-3E16434EA3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D428D-2D18-4ACA-931A-105C9594D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6F1D2-E51C-41AB-8F02-DFFE7770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12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keha.ca.uky.edu/content/keha-manual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keha.org/" TargetMode="External"/><Relationship Id="rId5" Type="http://schemas.openxmlformats.org/officeDocument/2006/relationships/image" Target="../media/image1.png"/><Relationship Id="rId4" Type="http://schemas.openxmlformats.org/officeDocument/2006/relationships/hyperlink" Target="https://keha.ca.uky.edu/content/keha-club-materials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keha.ca.uky.edu/content/keha-manual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www.keha.org/" TargetMode="Externa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12541-06A0-78EA-65C0-3A42EE0405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119" y="3043442"/>
            <a:ext cx="4572000" cy="23876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gency FB" panose="020B0503020202020204" pitchFamily="34" charset="0"/>
              </a:rPr>
              <a:t>KEHA 2024</a:t>
            </a:r>
            <a:br>
              <a:rPr lang="en-US" dirty="0">
                <a:latin typeface="Agency FB" panose="020B0503020202020204" pitchFamily="34" charset="0"/>
              </a:rPr>
            </a:br>
            <a:r>
              <a:rPr lang="en-US" dirty="0">
                <a:latin typeface="Agency FB" panose="020B0503020202020204" pitchFamily="34" charset="0"/>
              </a:rPr>
              <a:t>Officer and Chairman Training</a:t>
            </a:r>
            <a:br>
              <a:rPr lang="en-US" dirty="0">
                <a:latin typeface="Agency FB" panose="020B0503020202020204" pitchFamily="34" charset="0"/>
              </a:rPr>
            </a:br>
            <a:r>
              <a:rPr lang="en-US" dirty="0">
                <a:latin typeface="Agency FB" panose="020B0503020202020204" pitchFamily="34" charset="0"/>
              </a:rPr>
              <a:t>~</a:t>
            </a:r>
            <a:br>
              <a:rPr lang="en-US" dirty="0">
                <a:latin typeface="Agency FB" panose="020B0503020202020204" pitchFamily="34" charset="0"/>
              </a:rPr>
            </a:br>
            <a:r>
              <a:rPr lang="en-US" dirty="0">
                <a:latin typeface="Agency FB" panose="020B0503020202020204" pitchFamily="34" charset="0"/>
              </a:rPr>
              <a:t>Roles and Responsibilities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02266B7-499A-10D3-34C4-F397BCC2CEFE}"/>
              </a:ext>
            </a:extLst>
          </p:cNvPr>
          <p:cNvGrpSpPr/>
          <p:nvPr/>
        </p:nvGrpSpPr>
        <p:grpSpPr>
          <a:xfrm>
            <a:off x="218917" y="5995035"/>
            <a:ext cx="11754165" cy="751332"/>
            <a:chOff x="304798" y="6004560"/>
            <a:chExt cx="11754165" cy="751332"/>
          </a:xfrm>
        </p:grpSpPr>
        <p:pic>
          <p:nvPicPr>
            <p:cNvPr id="5" name="Picture 4" descr="A black and white checkered flag&#10;&#10;Description automatically generated">
              <a:extLst>
                <a:ext uri="{FF2B5EF4-FFF2-40B4-BE49-F238E27FC236}">
                  <a16:creationId xmlns:a16="http://schemas.microsoft.com/office/drawing/2014/main" id="{AA912AF6-F818-EB09-9AFD-945B066686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4798" y="6004560"/>
              <a:ext cx="5962963" cy="751332"/>
            </a:xfrm>
            <a:prstGeom prst="rect">
              <a:avLst/>
            </a:prstGeom>
          </p:spPr>
        </p:pic>
        <p:pic>
          <p:nvPicPr>
            <p:cNvPr id="6" name="Picture 5" descr="A black and white checkered flag&#10;&#10;Description automatically generated">
              <a:extLst>
                <a:ext uri="{FF2B5EF4-FFF2-40B4-BE49-F238E27FC236}">
                  <a16:creationId xmlns:a16="http://schemas.microsoft.com/office/drawing/2014/main" id="{BBBD90B5-F1BC-B2F9-7828-9052E7E6A8C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6004560"/>
              <a:ext cx="5962963" cy="751332"/>
            </a:xfrm>
            <a:prstGeom prst="rect">
              <a:avLst/>
            </a:prstGeom>
          </p:spPr>
        </p:pic>
      </p:grpSp>
      <p:pic>
        <p:nvPicPr>
          <p:cNvPr id="9" name="Picture 8" descr="A blue and purple car with white text&#10;&#10;Description automatically generated">
            <a:extLst>
              <a:ext uri="{FF2B5EF4-FFF2-40B4-BE49-F238E27FC236}">
                <a16:creationId xmlns:a16="http://schemas.microsoft.com/office/drawing/2014/main" id="{0F34C416-4FC1-780A-BD11-5E7B3FAC7F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1909446"/>
            <a:ext cx="54864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539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4082E-ACEA-7B93-05CB-48A46325A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gency FB" panose="020B0503020202020204" pitchFamily="34" charset="0"/>
              </a:rPr>
              <a:t>Club Secretaries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99191-4306-20CE-71E2-AE3B25435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Serve as a member of the club executive committee.</a:t>
            </a:r>
          </a:p>
          <a:p>
            <a:r>
              <a:rPr lang="en-US" dirty="0"/>
              <a:t>Conduct roll call at all club meetings.</a:t>
            </a:r>
          </a:p>
          <a:p>
            <a:r>
              <a:rPr lang="en-US" dirty="0"/>
              <a:t>Record minutes of club meetings.</a:t>
            </a:r>
          </a:p>
          <a:p>
            <a:r>
              <a:rPr lang="en-US" dirty="0"/>
              <a:t>Handle club correspondence.</a:t>
            </a:r>
          </a:p>
          <a:p>
            <a:r>
              <a:rPr lang="en-US" dirty="0"/>
              <a:t>Follow guidelines for retaining minutes and correspondence.</a:t>
            </a:r>
          </a:p>
          <a:p>
            <a:endParaRPr lang="en-US" dirty="0"/>
          </a:p>
        </p:txBody>
      </p:sp>
      <p:pic>
        <p:nvPicPr>
          <p:cNvPr id="5" name="Picture 4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646173BB-4BEC-A2E8-C18B-478CB4FCB5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17" y="5995035"/>
            <a:ext cx="5962963" cy="751332"/>
          </a:xfrm>
          <a:prstGeom prst="rect">
            <a:avLst/>
          </a:prstGeom>
        </p:spPr>
      </p:pic>
      <p:pic>
        <p:nvPicPr>
          <p:cNvPr id="6" name="Picture 5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9C8DFBB5-D4A4-4E78-40E9-68DD47FB6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0188"/>
            <a:ext cx="5962963" cy="751332"/>
          </a:xfrm>
          <a:prstGeom prst="rect">
            <a:avLst/>
          </a:prstGeom>
        </p:spPr>
      </p:pic>
      <p:pic>
        <p:nvPicPr>
          <p:cNvPr id="7" name="Picture 6" descr="A blue and purple car with white text&#10;&#10;Description automatically generated">
            <a:extLst>
              <a:ext uri="{FF2B5EF4-FFF2-40B4-BE49-F238E27FC236}">
                <a16:creationId xmlns:a16="http://schemas.microsoft.com/office/drawing/2014/main" id="{A3537F2D-501B-54F7-0A58-A7956A3043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907" y="5827204"/>
            <a:ext cx="1838325" cy="91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7512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purple car with white text&#10;&#10;Description automatically generated">
            <a:extLst>
              <a:ext uri="{FF2B5EF4-FFF2-40B4-BE49-F238E27FC236}">
                <a16:creationId xmlns:a16="http://schemas.microsoft.com/office/drawing/2014/main" id="{07DE1DEC-AAF9-0639-1E56-F52813D98F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907" y="5827204"/>
            <a:ext cx="1838325" cy="91916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C83C81F-08F7-9B96-352A-560DACFBC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gency FB" panose="020B0503020202020204" pitchFamily="34" charset="0"/>
              </a:rPr>
              <a:t>Secretaries Learn More!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351A6-DB1A-8BE2-78E5-34B5853529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00157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1050" dirty="0"/>
          </a:p>
          <a:p>
            <a:r>
              <a:rPr lang="en-US" dirty="0"/>
              <a:t>KEHA Manual online </a:t>
            </a:r>
            <a:r>
              <a:rPr lang="en-US" dirty="0">
                <a:hlinkClick r:id="rId3"/>
              </a:rPr>
              <a:t>https://keha.ca.uky.edu/content/keha-manual</a:t>
            </a:r>
            <a:endParaRPr lang="en-US" dirty="0"/>
          </a:p>
          <a:p>
            <a:r>
              <a:rPr lang="en-US" dirty="0"/>
              <a:t>Organizational Guide – page 21: Guidelines for writing minutes</a:t>
            </a:r>
          </a:p>
          <a:p>
            <a:r>
              <a:rPr lang="en-US" dirty="0"/>
              <a:t>Organizational Guide – page 22: How long do we keep records?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15BA42-8766-A761-4170-535F0C2F70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0157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KEHA Club Materials – Record of Meetings</a:t>
            </a:r>
            <a:br>
              <a:rPr lang="en-US" dirty="0"/>
            </a:br>
            <a:r>
              <a:rPr lang="en-US" dirty="0">
                <a:hlinkClick r:id="rId4"/>
              </a:rPr>
              <a:t>https://keha.ca.uky.edu/content/keha-club-materials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pic>
        <p:nvPicPr>
          <p:cNvPr id="5" name="Picture 4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52EB9B03-0911-F190-3446-29CF0EB4FDA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225" y="1925638"/>
            <a:ext cx="4781550" cy="602474"/>
          </a:xfrm>
          <a:prstGeom prst="rect">
            <a:avLst/>
          </a:prstGeom>
        </p:spPr>
      </p:pic>
      <p:pic>
        <p:nvPicPr>
          <p:cNvPr id="6" name="Picture 5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CF0B40D1-83AA-3D56-17DB-18D32F18AD2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25" y="5224730"/>
            <a:ext cx="4781550" cy="60247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5CDC2D6-C9D2-D680-EF59-526674188087}"/>
              </a:ext>
            </a:extLst>
          </p:cNvPr>
          <p:cNvSpPr txBox="1"/>
          <p:nvPr/>
        </p:nvSpPr>
        <p:spPr>
          <a:xfrm>
            <a:off x="801847" y="6009786"/>
            <a:ext cx="796115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Agency FB" panose="020B0503020202020204" pitchFamily="34" charset="0"/>
                <a:hlinkClick r:id="rId6"/>
              </a:rPr>
              <a:t>www.keha.org</a:t>
            </a:r>
            <a:r>
              <a:rPr lang="en-US" sz="3000" dirty="0">
                <a:latin typeface="Agency FB" panose="020B0503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6055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4082E-ACEA-7B93-05CB-48A46325A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gency FB" panose="020B0503020202020204" pitchFamily="34" charset="0"/>
              </a:rPr>
              <a:t>Area Treasurers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99191-4306-20CE-71E2-AE3B25435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Receive and deposit area funds and pay approved bills.</a:t>
            </a:r>
          </a:p>
          <a:p>
            <a:r>
              <a:rPr lang="en-US" dirty="0"/>
              <a:t>Keep an accurate record of all area funds.</a:t>
            </a:r>
          </a:p>
          <a:p>
            <a:r>
              <a:rPr lang="en-US" dirty="0"/>
              <a:t>Prepare an annual budget for approval.</a:t>
            </a:r>
          </a:p>
          <a:p>
            <a:r>
              <a:rPr lang="en-US" dirty="0"/>
              <a:t>Present a detailed report of money received and dispersed at area council and business meetings.</a:t>
            </a:r>
          </a:p>
          <a:p>
            <a:r>
              <a:rPr lang="en-US" dirty="0"/>
              <a:t>Ensure area compliance with Extension financial guidelines and IRS filings (if applicable).</a:t>
            </a:r>
          </a:p>
          <a:p>
            <a:endParaRPr lang="en-US" dirty="0"/>
          </a:p>
        </p:txBody>
      </p:sp>
      <p:pic>
        <p:nvPicPr>
          <p:cNvPr id="5" name="Picture 4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646173BB-4BEC-A2E8-C18B-478CB4FCB5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17" y="5995035"/>
            <a:ext cx="5962963" cy="751332"/>
          </a:xfrm>
          <a:prstGeom prst="rect">
            <a:avLst/>
          </a:prstGeom>
        </p:spPr>
      </p:pic>
      <p:pic>
        <p:nvPicPr>
          <p:cNvPr id="6" name="Picture 5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9C8DFBB5-D4A4-4E78-40E9-68DD47FB6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0188"/>
            <a:ext cx="5962963" cy="751332"/>
          </a:xfrm>
          <a:prstGeom prst="rect">
            <a:avLst/>
          </a:prstGeom>
        </p:spPr>
      </p:pic>
      <p:pic>
        <p:nvPicPr>
          <p:cNvPr id="7" name="Picture 6" descr="A blue and purple car with white text&#10;&#10;Description automatically generated">
            <a:extLst>
              <a:ext uri="{FF2B5EF4-FFF2-40B4-BE49-F238E27FC236}">
                <a16:creationId xmlns:a16="http://schemas.microsoft.com/office/drawing/2014/main" id="{A3537F2D-501B-54F7-0A58-A7956A3043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907" y="5827204"/>
            <a:ext cx="1838325" cy="91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062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4082E-ACEA-7B93-05CB-48A46325A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gency FB" panose="020B0503020202020204" pitchFamily="34" charset="0"/>
              </a:rPr>
              <a:t>County Treasurers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99191-4306-20CE-71E2-AE3B25435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Serve as a member of the county executive committee.</a:t>
            </a:r>
          </a:p>
          <a:p>
            <a:r>
              <a:rPr lang="en-US" dirty="0"/>
              <a:t>Present treasurer’s report at county meetings.</a:t>
            </a:r>
          </a:p>
          <a:p>
            <a:r>
              <a:rPr lang="en-US" dirty="0"/>
              <a:t>Lead preparation of the annual budget.</a:t>
            </a:r>
          </a:p>
          <a:p>
            <a:r>
              <a:rPr lang="en-US" dirty="0"/>
              <a:t>Submit dues to the KEHA State Treasurer and the area treasurer.</a:t>
            </a:r>
          </a:p>
          <a:p>
            <a:r>
              <a:rPr lang="en-US" dirty="0"/>
              <a:t>Keep a record of all financial transactions.</a:t>
            </a:r>
          </a:p>
          <a:p>
            <a:r>
              <a:rPr lang="en-US" dirty="0"/>
              <a:t>Ensure county compliance with Extension financial guidelines and IRS filings (if applicable).</a:t>
            </a:r>
          </a:p>
          <a:p>
            <a:r>
              <a:rPr lang="en-US" dirty="0"/>
              <a:t>Submit financial records for audit and review.</a:t>
            </a:r>
          </a:p>
          <a:p>
            <a:endParaRPr lang="en-US" dirty="0"/>
          </a:p>
        </p:txBody>
      </p:sp>
      <p:pic>
        <p:nvPicPr>
          <p:cNvPr id="5" name="Picture 4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646173BB-4BEC-A2E8-C18B-478CB4FCB5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17" y="5995035"/>
            <a:ext cx="5962963" cy="751332"/>
          </a:xfrm>
          <a:prstGeom prst="rect">
            <a:avLst/>
          </a:prstGeom>
        </p:spPr>
      </p:pic>
      <p:pic>
        <p:nvPicPr>
          <p:cNvPr id="6" name="Picture 5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9C8DFBB5-D4A4-4E78-40E9-68DD47FB6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0188"/>
            <a:ext cx="5962963" cy="751332"/>
          </a:xfrm>
          <a:prstGeom prst="rect">
            <a:avLst/>
          </a:prstGeom>
        </p:spPr>
      </p:pic>
      <p:pic>
        <p:nvPicPr>
          <p:cNvPr id="7" name="Picture 6" descr="A blue and purple car with white text&#10;&#10;Description automatically generated">
            <a:extLst>
              <a:ext uri="{FF2B5EF4-FFF2-40B4-BE49-F238E27FC236}">
                <a16:creationId xmlns:a16="http://schemas.microsoft.com/office/drawing/2014/main" id="{A3537F2D-501B-54F7-0A58-A7956A3043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907" y="5827204"/>
            <a:ext cx="1838325" cy="91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193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4082E-ACEA-7B93-05CB-48A46325A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gency FB" panose="020B0503020202020204" pitchFamily="34" charset="0"/>
              </a:rPr>
              <a:t>Dues Remittance Form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99191-4306-20CE-71E2-AE3B25435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6821506" cy="4351338"/>
          </a:xfrm>
        </p:spPr>
        <p:txBody>
          <a:bodyPr>
            <a:normAutofit fontScale="92500"/>
          </a:bodyPr>
          <a:lstStyle/>
          <a:p>
            <a:r>
              <a:rPr lang="en-US" dirty="0"/>
              <a:t>Forms are due by December 15.</a:t>
            </a:r>
          </a:p>
          <a:p>
            <a:r>
              <a:rPr lang="en-US" dirty="0"/>
              <a:t>They are delinquent if not postmarked by December 31.</a:t>
            </a:r>
          </a:p>
          <a:p>
            <a:r>
              <a:rPr lang="en-US" dirty="0"/>
              <a:t>Be sure funds totaled on the form are equal to the amount of the enclosed check or checks.</a:t>
            </a:r>
          </a:p>
          <a:p>
            <a:r>
              <a:rPr lang="en-US" dirty="0"/>
              <a:t>If using the “other” line, be sure to list a description in the blank.</a:t>
            </a:r>
          </a:p>
          <a:p>
            <a:r>
              <a:rPr lang="en-US" dirty="0"/>
              <a:t>Use most updated form:</a:t>
            </a:r>
            <a:br>
              <a:rPr lang="en-US" dirty="0"/>
            </a:br>
            <a:r>
              <a:rPr lang="en-US" dirty="0"/>
              <a:t>KEHA Manual Appendix online (www.keha.org)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646173BB-4BEC-A2E8-C18B-478CB4FCB5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17" y="5995035"/>
            <a:ext cx="5962963" cy="751332"/>
          </a:xfrm>
          <a:prstGeom prst="rect">
            <a:avLst/>
          </a:prstGeom>
        </p:spPr>
      </p:pic>
      <p:pic>
        <p:nvPicPr>
          <p:cNvPr id="7" name="Picture 6" descr="A blue and purple car with white text&#10;&#10;Description automatically generated">
            <a:extLst>
              <a:ext uri="{FF2B5EF4-FFF2-40B4-BE49-F238E27FC236}">
                <a16:creationId xmlns:a16="http://schemas.microsoft.com/office/drawing/2014/main" id="{A3537F2D-501B-54F7-0A58-A7956A3043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907" y="5827204"/>
            <a:ext cx="1838325" cy="91916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A228A24-1FD8-234D-AA2D-1154772B4F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9707" y="247304"/>
            <a:ext cx="4132555" cy="55124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5735112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4082E-ACEA-7B93-05CB-48A46325A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gency FB" panose="020B0503020202020204" pitchFamily="34" charset="0"/>
              </a:rPr>
              <a:t>Club Treasurers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99191-4306-20CE-71E2-AE3B25435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records of all financial transactions.</a:t>
            </a:r>
          </a:p>
          <a:p>
            <a:r>
              <a:rPr lang="en-US" dirty="0"/>
              <a:t>Collect membership dues and forward to the county treasurer.</a:t>
            </a:r>
          </a:p>
          <a:p>
            <a:r>
              <a:rPr lang="en-US" dirty="0"/>
              <a:t>Present treasurer’s report at club meetings.</a:t>
            </a:r>
          </a:p>
          <a:p>
            <a:r>
              <a:rPr lang="en-US" dirty="0"/>
              <a:t>Lead preparation of the annual budget for the club.</a:t>
            </a:r>
          </a:p>
          <a:p>
            <a:r>
              <a:rPr lang="en-US" dirty="0"/>
              <a:t>Ensure county compliance with Extension financial guidelines and IRS filings (if applicable).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646173BB-4BEC-A2E8-C18B-478CB4FCB5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17" y="5995035"/>
            <a:ext cx="5962963" cy="751332"/>
          </a:xfrm>
          <a:prstGeom prst="rect">
            <a:avLst/>
          </a:prstGeom>
        </p:spPr>
      </p:pic>
      <p:pic>
        <p:nvPicPr>
          <p:cNvPr id="6" name="Picture 5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9C8DFBB5-D4A4-4E78-40E9-68DD47FB6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0188"/>
            <a:ext cx="5962963" cy="751332"/>
          </a:xfrm>
          <a:prstGeom prst="rect">
            <a:avLst/>
          </a:prstGeom>
        </p:spPr>
      </p:pic>
      <p:pic>
        <p:nvPicPr>
          <p:cNvPr id="7" name="Picture 6" descr="A blue and purple car with white text&#10;&#10;Description automatically generated">
            <a:extLst>
              <a:ext uri="{FF2B5EF4-FFF2-40B4-BE49-F238E27FC236}">
                <a16:creationId xmlns:a16="http://schemas.microsoft.com/office/drawing/2014/main" id="{A3537F2D-501B-54F7-0A58-A7956A3043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907" y="5827204"/>
            <a:ext cx="1838325" cy="91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0759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purple car with white text&#10;&#10;Description automatically generated">
            <a:extLst>
              <a:ext uri="{FF2B5EF4-FFF2-40B4-BE49-F238E27FC236}">
                <a16:creationId xmlns:a16="http://schemas.microsoft.com/office/drawing/2014/main" id="{07DE1DEC-AAF9-0639-1E56-F52813D98F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907" y="5827204"/>
            <a:ext cx="1838325" cy="91916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C83C81F-08F7-9B96-352A-560DACFBC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gency FB" panose="020B0503020202020204" pitchFamily="34" charset="0"/>
              </a:rPr>
              <a:t>Treasurers Learn More!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351A6-DB1A-8BE2-78E5-34B5853529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00157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1050" dirty="0"/>
          </a:p>
          <a:p>
            <a:r>
              <a:rPr lang="en-US" dirty="0"/>
              <a:t>KEHA Manual online </a:t>
            </a:r>
            <a:r>
              <a:rPr lang="en-US" dirty="0">
                <a:hlinkClick r:id="rId3"/>
              </a:rPr>
              <a:t>https://keha.ca.uky.edu/content/keha-manual</a:t>
            </a:r>
            <a:endParaRPr lang="en-US" dirty="0"/>
          </a:p>
          <a:p>
            <a:r>
              <a:rPr lang="en-US" dirty="0"/>
              <a:t>Organizational Guide – Pages …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15BA42-8766-A761-4170-535F0C2F70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0157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/>
              <a:t>Page 24: Suggestions for a county budget</a:t>
            </a:r>
          </a:p>
          <a:p>
            <a:r>
              <a:rPr lang="en-US" sz="2400" dirty="0"/>
              <a:t>Page 25: Sample county budget</a:t>
            </a:r>
          </a:p>
          <a:p>
            <a:r>
              <a:rPr lang="en-US" sz="2400" dirty="0"/>
              <a:t>Page 26: Annual budget form</a:t>
            </a:r>
          </a:p>
          <a:p>
            <a:r>
              <a:rPr lang="en-US" sz="2400" dirty="0"/>
              <a:t>Page 27: Sample club treasurer’s report</a:t>
            </a:r>
          </a:p>
          <a:p>
            <a:r>
              <a:rPr lang="en-US" sz="2400" dirty="0"/>
              <a:t>Page 28: Annual financial report form</a:t>
            </a:r>
          </a:p>
          <a:p>
            <a:endParaRPr lang="en-US" dirty="0"/>
          </a:p>
        </p:txBody>
      </p:sp>
      <p:pic>
        <p:nvPicPr>
          <p:cNvPr id="5" name="Picture 4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52EB9B03-0911-F190-3446-29CF0EB4FD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225" y="1925638"/>
            <a:ext cx="4781550" cy="602474"/>
          </a:xfrm>
          <a:prstGeom prst="rect">
            <a:avLst/>
          </a:prstGeom>
        </p:spPr>
      </p:pic>
      <p:pic>
        <p:nvPicPr>
          <p:cNvPr id="6" name="Picture 5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CF0B40D1-83AA-3D56-17DB-18D32F18AD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25" y="5224730"/>
            <a:ext cx="4781550" cy="60247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5CDC2D6-C9D2-D680-EF59-526674188087}"/>
              </a:ext>
            </a:extLst>
          </p:cNvPr>
          <p:cNvSpPr txBox="1"/>
          <p:nvPr/>
        </p:nvSpPr>
        <p:spPr>
          <a:xfrm>
            <a:off x="801847" y="6009786"/>
            <a:ext cx="796115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Agency FB" panose="020B0503020202020204" pitchFamily="34" charset="0"/>
                <a:hlinkClick r:id="rId5"/>
              </a:rPr>
              <a:t>www.keha.org</a:t>
            </a:r>
            <a:r>
              <a:rPr lang="en-US" sz="3000" dirty="0">
                <a:latin typeface="Agency FB" panose="020B0503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571966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4082E-ACEA-7B93-05CB-48A46325A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gency FB" panose="020B0503020202020204" pitchFamily="34" charset="0"/>
              </a:rPr>
              <a:t>Area Educational Chairs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99191-4306-20CE-71E2-AE3B25435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Work with your area council to coordinate area program planning and implementation.</a:t>
            </a:r>
          </a:p>
          <a:p>
            <a:r>
              <a:rPr lang="en-US" dirty="0"/>
              <a:t>Serve as chairman or co-chairman for area workshops that relate to your chairmanship.</a:t>
            </a:r>
          </a:p>
          <a:p>
            <a:r>
              <a:rPr lang="en-US" dirty="0"/>
              <a:t>Communicate regularly with your corresponding state chairman.</a:t>
            </a:r>
          </a:p>
          <a:p>
            <a:r>
              <a:rPr lang="en-US" dirty="0"/>
              <a:t>Promote and coordinate the annual contest at the area level (if applicable for your chairmanship).</a:t>
            </a:r>
          </a:p>
          <a:p>
            <a:r>
              <a:rPr lang="en-US" dirty="0"/>
              <a:t>Serve as a liaison between the state chairman and the county educational chairmen.</a:t>
            </a:r>
          </a:p>
          <a:p>
            <a:r>
              <a:rPr lang="en-US" dirty="0"/>
              <a:t>Share information and resources with the county chairmen.</a:t>
            </a:r>
          </a:p>
          <a:p>
            <a:r>
              <a:rPr lang="en-US" dirty="0"/>
              <a:t>Ensure county program of work reports are submitted, and compile information to share within the area.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646173BB-4BEC-A2E8-C18B-478CB4FCB5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17" y="5995035"/>
            <a:ext cx="5962963" cy="751332"/>
          </a:xfrm>
          <a:prstGeom prst="rect">
            <a:avLst/>
          </a:prstGeom>
        </p:spPr>
      </p:pic>
      <p:pic>
        <p:nvPicPr>
          <p:cNvPr id="6" name="Picture 5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9C8DFBB5-D4A4-4E78-40E9-68DD47FB6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0188"/>
            <a:ext cx="5962963" cy="751332"/>
          </a:xfrm>
          <a:prstGeom prst="rect">
            <a:avLst/>
          </a:prstGeom>
        </p:spPr>
      </p:pic>
      <p:pic>
        <p:nvPicPr>
          <p:cNvPr id="7" name="Picture 6" descr="A blue and purple car with white text&#10;&#10;Description automatically generated">
            <a:extLst>
              <a:ext uri="{FF2B5EF4-FFF2-40B4-BE49-F238E27FC236}">
                <a16:creationId xmlns:a16="http://schemas.microsoft.com/office/drawing/2014/main" id="{A3537F2D-501B-54F7-0A58-A7956A3043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907" y="5827204"/>
            <a:ext cx="1838325" cy="91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1607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4082E-ACEA-7B93-05CB-48A46325A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gency FB" panose="020B0503020202020204" pitchFamily="34" charset="0"/>
              </a:rPr>
              <a:t>County Educational Chairs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99191-4306-20CE-71E2-AE3B25435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13440" cy="435133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Work cooperatively with your county council, county FCS agent, and area chairman.</a:t>
            </a:r>
          </a:p>
          <a:p>
            <a:r>
              <a:rPr lang="en-US" dirty="0"/>
              <a:t>Attend area trainings and meetings related to your chairmanship.</a:t>
            </a:r>
          </a:p>
          <a:p>
            <a:r>
              <a:rPr lang="en-US" dirty="0"/>
              <a:t>Assist with program planning in your county.</a:t>
            </a:r>
          </a:p>
          <a:p>
            <a:r>
              <a:rPr lang="en-US" dirty="0"/>
              <a:t>Help plan tours, field trips, and special interest programs related to your chairmanship.</a:t>
            </a:r>
          </a:p>
          <a:p>
            <a:r>
              <a:rPr lang="en-US" dirty="0"/>
              <a:t>Promote chairmanship contests in your county.</a:t>
            </a:r>
          </a:p>
          <a:p>
            <a:r>
              <a:rPr lang="en-US" dirty="0"/>
              <a:t>Assist with leader training sessions and workshops related to your chairmanship.</a:t>
            </a:r>
          </a:p>
          <a:p>
            <a:r>
              <a:rPr lang="en-US" dirty="0"/>
              <a:t>Work with your county council and club leaders to complete program of work reports for your chairmanship.</a:t>
            </a:r>
          </a:p>
          <a:p>
            <a:r>
              <a:rPr lang="en-US" dirty="0"/>
              <a:t>Compile and submit the county program of work report by established deadlines.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646173BB-4BEC-A2E8-C18B-478CB4FCB5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17" y="5995035"/>
            <a:ext cx="5962963" cy="751332"/>
          </a:xfrm>
          <a:prstGeom prst="rect">
            <a:avLst/>
          </a:prstGeom>
        </p:spPr>
      </p:pic>
      <p:pic>
        <p:nvPicPr>
          <p:cNvPr id="6" name="Picture 5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9C8DFBB5-D4A4-4E78-40E9-68DD47FB6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0188"/>
            <a:ext cx="5962963" cy="751332"/>
          </a:xfrm>
          <a:prstGeom prst="rect">
            <a:avLst/>
          </a:prstGeom>
        </p:spPr>
      </p:pic>
      <p:pic>
        <p:nvPicPr>
          <p:cNvPr id="7" name="Picture 6" descr="A blue and purple car with white text&#10;&#10;Description automatically generated">
            <a:extLst>
              <a:ext uri="{FF2B5EF4-FFF2-40B4-BE49-F238E27FC236}">
                <a16:creationId xmlns:a16="http://schemas.microsoft.com/office/drawing/2014/main" id="{A3537F2D-501B-54F7-0A58-A7956A3043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907" y="5827204"/>
            <a:ext cx="1838325" cy="91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7449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4082E-ACEA-7B93-05CB-48A46325A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gency FB" panose="020B0503020202020204" pitchFamily="34" charset="0"/>
              </a:rPr>
              <a:t>Club Educational Chairs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99191-4306-20CE-71E2-AE3B25435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with the county chairman on program planning, implementation, and reporting.</a:t>
            </a:r>
          </a:p>
          <a:p>
            <a:r>
              <a:rPr lang="en-US" dirty="0"/>
              <a:t>Attend county leader trainings and workshops related to your chairmanship.</a:t>
            </a:r>
          </a:p>
          <a:p>
            <a:r>
              <a:rPr lang="en-US" dirty="0"/>
              <a:t>Teach club lessons related to your chairmanship.</a:t>
            </a:r>
          </a:p>
          <a:p>
            <a:r>
              <a:rPr lang="en-US" dirty="0"/>
              <a:t>Encourage club members to participate in chairmanship contests.</a:t>
            </a:r>
          </a:p>
        </p:txBody>
      </p:sp>
      <p:pic>
        <p:nvPicPr>
          <p:cNvPr id="5" name="Picture 4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646173BB-4BEC-A2E8-C18B-478CB4FCB5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17" y="5995035"/>
            <a:ext cx="5962963" cy="751332"/>
          </a:xfrm>
          <a:prstGeom prst="rect">
            <a:avLst/>
          </a:prstGeom>
        </p:spPr>
      </p:pic>
      <p:pic>
        <p:nvPicPr>
          <p:cNvPr id="6" name="Picture 5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9C8DFBB5-D4A4-4E78-40E9-68DD47FB6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0188"/>
            <a:ext cx="5962963" cy="751332"/>
          </a:xfrm>
          <a:prstGeom prst="rect">
            <a:avLst/>
          </a:prstGeom>
        </p:spPr>
      </p:pic>
      <p:pic>
        <p:nvPicPr>
          <p:cNvPr id="7" name="Picture 6" descr="A blue and purple car with white text&#10;&#10;Description automatically generated">
            <a:extLst>
              <a:ext uri="{FF2B5EF4-FFF2-40B4-BE49-F238E27FC236}">
                <a16:creationId xmlns:a16="http://schemas.microsoft.com/office/drawing/2014/main" id="{A3537F2D-501B-54F7-0A58-A7956A3043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907" y="5827204"/>
            <a:ext cx="1838325" cy="91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108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4082E-ACEA-7B93-05CB-48A46325A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gency FB" panose="020B0503020202020204" pitchFamily="34" charset="0"/>
              </a:rPr>
              <a:t>Area Presidents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99191-4306-20CE-71E2-AE3B25435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Represent the area on the KEHA Board of Directors.</a:t>
            </a:r>
          </a:p>
          <a:p>
            <a:r>
              <a:rPr lang="en-US" dirty="0"/>
              <a:t>Preside at all area meetings.</a:t>
            </a:r>
          </a:p>
          <a:p>
            <a:r>
              <a:rPr lang="en-US" dirty="0"/>
              <a:t>Give a brief report of the area activities at the KEHA Board of Directors’ meetings and the area council meetings.</a:t>
            </a:r>
          </a:p>
          <a:p>
            <a:r>
              <a:rPr lang="en-US" dirty="0"/>
              <a:t>Attend at least one county annual meeting in each county of the area during your term.</a:t>
            </a:r>
          </a:p>
          <a:p>
            <a:endParaRPr lang="en-US" dirty="0"/>
          </a:p>
        </p:txBody>
      </p:sp>
      <p:pic>
        <p:nvPicPr>
          <p:cNvPr id="5" name="Picture 4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646173BB-4BEC-A2E8-C18B-478CB4FCB5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17" y="5995035"/>
            <a:ext cx="5962963" cy="751332"/>
          </a:xfrm>
          <a:prstGeom prst="rect">
            <a:avLst/>
          </a:prstGeom>
        </p:spPr>
      </p:pic>
      <p:pic>
        <p:nvPicPr>
          <p:cNvPr id="6" name="Picture 5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9C8DFBB5-D4A4-4E78-40E9-68DD47FB6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0188"/>
            <a:ext cx="5962963" cy="751332"/>
          </a:xfrm>
          <a:prstGeom prst="rect">
            <a:avLst/>
          </a:prstGeom>
        </p:spPr>
      </p:pic>
      <p:pic>
        <p:nvPicPr>
          <p:cNvPr id="7" name="Picture 6" descr="A blue and purple car with white text&#10;&#10;Description automatically generated">
            <a:extLst>
              <a:ext uri="{FF2B5EF4-FFF2-40B4-BE49-F238E27FC236}">
                <a16:creationId xmlns:a16="http://schemas.microsoft.com/office/drawing/2014/main" id="{A3537F2D-501B-54F7-0A58-A7956A3043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907" y="5827204"/>
            <a:ext cx="1838325" cy="91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0741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4082E-ACEA-7B93-05CB-48A46325A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gency FB" panose="020B0503020202020204" pitchFamily="34" charset="0"/>
              </a:rPr>
              <a:t>Members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99191-4306-20CE-71E2-AE3B25435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Recruit new members.</a:t>
            </a:r>
          </a:p>
          <a:p>
            <a:r>
              <a:rPr lang="en-US" dirty="0"/>
              <a:t>Teach a lesson or lead an activity.</a:t>
            </a:r>
          </a:p>
          <a:p>
            <a:r>
              <a:rPr lang="en-US" dirty="0"/>
              <a:t>Participate actively in KEHA at all levels – club, county, area, and state.</a:t>
            </a:r>
          </a:p>
          <a:p>
            <a:r>
              <a:rPr lang="en-US" dirty="0"/>
              <a:t>Volunteer – to support KEHA, for Extension programs, and for community activities.</a:t>
            </a:r>
          </a:p>
          <a:p>
            <a:r>
              <a:rPr lang="en-US" dirty="0"/>
              <a:t>Tell </a:t>
            </a:r>
            <a:r>
              <a:rPr lang="en-US" b="1" u="sng" dirty="0"/>
              <a:t>YOUR</a:t>
            </a:r>
            <a:r>
              <a:rPr lang="en-US" dirty="0"/>
              <a:t> KEHA story!</a:t>
            </a:r>
          </a:p>
          <a:p>
            <a:endParaRPr lang="en-US" dirty="0"/>
          </a:p>
        </p:txBody>
      </p:sp>
      <p:pic>
        <p:nvPicPr>
          <p:cNvPr id="5" name="Picture 4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646173BB-4BEC-A2E8-C18B-478CB4FCB5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17" y="5995035"/>
            <a:ext cx="5962963" cy="751332"/>
          </a:xfrm>
          <a:prstGeom prst="rect">
            <a:avLst/>
          </a:prstGeom>
        </p:spPr>
      </p:pic>
      <p:pic>
        <p:nvPicPr>
          <p:cNvPr id="6" name="Picture 5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9C8DFBB5-D4A4-4E78-40E9-68DD47FB6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0188"/>
            <a:ext cx="5962963" cy="751332"/>
          </a:xfrm>
          <a:prstGeom prst="rect">
            <a:avLst/>
          </a:prstGeom>
        </p:spPr>
      </p:pic>
      <p:pic>
        <p:nvPicPr>
          <p:cNvPr id="7" name="Picture 6" descr="A blue and purple car with white text&#10;&#10;Description automatically generated">
            <a:extLst>
              <a:ext uri="{FF2B5EF4-FFF2-40B4-BE49-F238E27FC236}">
                <a16:creationId xmlns:a16="http://schemas.microsoft.com/office/drawing/2014/main" id="{A3537F2D-501B-54F7-0A58-A7956A3043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907" y="5827204"/>
            <a:ext cx="1838325" cy="91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6862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4082E-ACEA-7B93-05CB-48A46325A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gency FB" panose="020B0503020202020204" pitchFamily="34" charset="0"/>
              </a:rPr>
              <a:t>Remember …</a:t>
            </a:r>
            <a:endParaRPr lang="en-US" dirty="0"/>
          </a:p>
        </p:txBody>
      </p:sp>
      <p:pic>
        <p:nvPicPr>
          <p:cNvPr id="5" name="Picture 4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646173BB-4BEC-A2E8-C18B-478CB4FCB5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17" y="5995035"/>
            <a:ext cx="5962963" cy="751332"/>
          </a:xfrm>
          <a:prstGeom prst="rect">
            <a:avLst/>
          </a:prstGeom>
        </p:spPr>
      </p:pic>
      <p:pic>
        <p:nvPicPr>
          <p:cNvPr id="6" name="Picture 5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9C8DFBB5-D4A4-4E78-40E9-68DD47FB6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0188"/>
            <a:ext cx="5962963" cy="751332"/>
          </a:xfrm>
          <a:prstGeom prst="rect">
            <a:avLst/>
          </a:prstGeom>
        </p:spPr>
      </p:pic>
      <p:pic>
        <p:nvPicPr>
          <p:cNvPr id="7" name="Picture 6" descr="A blue and purple car with white text&#10;&#10;Description automatically generated">
            <a:extLst>
              <a:ext uri="{FF2B5EF4-FFF2-40B4-BE49-F238E27FC236}">
                <a16:creationId xmlns:a16="http://schemas.microsoft.com/office/drawing/2014/main" id="{A3537F2D-501B-54F7-0A58-A7956A3043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907" y="5827204"/>
            <a:ext cx="1838325" cy="91916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BBD1AFB-9A26-DBC3-0440-23C7A1F5B850}"/>
              </a:ext>
            </a:extLst>
          </p:cNvPr>
          <p:cNvSpPr txBox="1"/>
          <p:nvPr/>
        </p:nvSpPr>
        <p:spPr>
          <a:xfrm>
            <a:off x="1544760" y="1386048"/>
            <a:ext cx="727641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6000" b="1" dirty="0">
                <a:solidFill>
                  <a:srgbClr val="3F281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6000" b="1" dirty="0">
                <a:solidFill>
                  <a:srgbClr val="0054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ogether</a:t>
            </a:r>
            <a:r>
              <a:rPr lang="en-US" sz="6000" b="1" dirty="0">
                <a:solidFill>
                  <a:srgbClr val="3F281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Aft>
                <a:spcPts val="1200"/>
              </a:spcAft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sz="6000" b="1" dirty="0">
                <a:solidFill>
                  <a:srgbClr val="0054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6000" b="1" dirty="0">
                <a:solidFill>
                  <a:srgbClr val="3F281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Aft>
                <a:spcPts val="1200"/>
              </a:spcAft>
            </a:pPr>
            <a:r>
              <a:rPr lang="en-US" sz="6000" b="1" dirty="0">
                <a:solidFill>
                  <a:srgbClr val="3F281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6000" b="1" dirty="0">
                <a:solidFill>
                  <a:srgbClr val="0054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chieve</a:t>
            </a:r>
            <a:r>
              <a:rPr lang="en-US" sz="6000" b="1" dirty="0">
                <a:solidFill>
                  <a:srgbClr val="3F281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>
              <a:spcAft>
                <a:spcPts val="1200"/>
              </a:spcAft>
            </a:pPr>
            <a:r>
              <a:rPr lang="en-US" sz="6000" b="1" dirty="0">
                <a:solidFill>
                  <a:srgbClr val="3F281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6000" b="1" dirty="0">
                <a:solidFill>
                  <a:srgbClr val="0054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ore</a:t>
            </a:r>
            <a:r>
              <a:rPr lang="en-US" sz="6000" b="1" dirty="0">
                <a:solidFill>
                  <a:srgbClr val="3F281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BBAE00D-113C-89EC-8F87-EB5610FEAC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8179" y="1683602"/>
            <a:ext cx="5329454" cy="349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237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4082E-ACEA-7B93-05CB-48A46325A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gency FB" panose="020B0503020202020204" pitchFamily="34" charset="0"/>
              </a:rPr>
              <a:t>County Presidents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99191-4306-20CE-71E2-AE3B25435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Preside at all county meetings.</a:t>
            </a:r>
          </a:p>
          <a:p>
            <a:r>
              <a:rPr lang="en-US" dirty="0"/>
              <a:t>Organize and call county council meetings.</a:t>
            </a:r>
          </a:p>
          <a:p>
            <a:r>
              <a:rPr lang="en-US" dirty="0"/>
              <a:t>Represent the county at area meetings.</a:t>
            </a:r>
          </a:p>
          <a:p>
            <a:r>
              <a:rPr lang="en-US" dirty="0"/>
              <a:t>Appoint committees as needed.</a:t>
            </a:r>
          </a:p>
          <a:p>
            <a:r>
              <a:rPr lang="en-US" dirty="0"/>
              <a:t>Make sure all county reports are submitted by set deadlines.</a:t>
            </a:r>
          </a:p>
          <a:p>
            <a:endParaRPr lang="en-US" dirty="0"/>
          </a:p>
        </p:txBody>
      </p:sp>
      <p:pic>
        <p:nvPicPr>
          <p:cNvPr id="5" name="Picture 4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646173BB-4BEC-A2E8-C18B-478CB4FCB5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17" y="5995035"/>
            <a:ext cx="5962963" cy="751332"/>
          </a:xfrm>
          <a:prstGeom prst="rect">
            <a:avLst/>
          </a:prstGeom>
        </p:spPr>
      </p:pic>
      <p:pic>
        <p:nvPicPr>
          <p:cNvPr id="6" name="Picture 5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9C8DFBB5-D4A4-4E78-40E9-68DD47FB6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0188"/>
            <a:ext cx="5962963" cy="751332"/>
          </a:xfrm>
          <a:prstGeom prst="rect">
            <a:avLst/>
          </a:prstGeom>
        </p:spPr>
      </p:pic>
      <p:pic>
        <p:nvPicPr>
          <p:cNvPr id="7" name="Picture 6" descr="A blue and purple car with white text&#10;&#10;Description automatically generated">
            <a:extLst>
              <a:ext uri="{FF2B5EF4-FFF2-40B4-BE49-F238E27FC236}">
                <a16:creationId xmlns:a16="http://schemas.microsoft.com/office/drawing/2014/main" id="{A3537F2D-501B-54F7-0A58-A7956A3043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907" y="5827204"/>
            <a:ext cx="1838325" cy="91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607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4082E-ACEA-7B93-05CB-48A46325A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gency FB" panose="020B0503020202020204" pitchFamily="34" charset="0"/>
              </a:rPr>
              <a:t>Club Presidents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99191-4306-20CE-71E2-AE3B25435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Preside at all club meetings.</a:t>
            </a:r>
          </a:p>
          <a:p>
            <a:r>
              <a:rPr lang="en-US" dirty="0"/>
              <a:t>Represent the club at all county council meetings, planning sessions, and training meetings.</a:t>
            </a:r>
          </a:p>
          <a:p>
            <a:r>
              <a:rPr lang="en-US" dirty="0"/>
              <a:t>Report information back to your club.</a:t>
            </a:r>
          </a:p>
          <a:p>
            <a:r>
              <a:rPr lang="en-US" dirty="0"/>
              <a:t>Coordinate planning meetings for your club.</a:t>
            </a:r>
          </a:p>
          <a:p>
            <a:r>
              <a:rPr lang="en-US" dirty="0"/>
              <a:t>Submit club reports by set deadlines.</a:t>
            </a:r>
          </a:p>
          <a:p>
            <a:endParaRPr lang="en-US" dirty="0"/>
          </a:p>
        </p:txBody>
      </p:sp>
      <p:pic>
        <p:nvPicPr>
          <p:cNvPr id="5" name="Picture 4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646173BB-4BEC-A2E8-C18B-478CB4FCB5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17" y="5995035"/>
            <a:ext cx="5962963" cy="751332"/>
          </a:xfrm>
          <a:prstGeom prst="rect">
            <a:avLst/>
          </a:prstGeom>
        </p:spPr>
      </p:pic>
      <p:pic>
        <p:nvPicPr>
          <p:cNvPr id="6" name="Picture 5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9C8DFBB5-D4A4-4E78-40E9-68DD47FB6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0188"/>
            <a:ext cx="5962963" cy="751332"/>
          </a:xfrm>
          <a:prstGeom prst="rect">
            <a:avLst/>
          </a:prstGeom>
        </p:spPr>
      </p:pic>
      <p:pic>
        <p:nvPicPr>
          <p:cNvPr id="7" name="Picture 6" descr="A blue and purple car with white text&#10;&#10;Description automatically generated">
            <a:extLst>
              <a:ext uri="{FF2B5EF4-FFF2-40B4-BE49-F238E27FC236}">
                <a16:creationId xmlns:a16="http://schemas.microsoft.com/office/drawing/2014/main" id="{A3537F2D-501B-54F7-0A58-A7956A3043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907" y="5827204"/>
            <a:ext cx="1838325" cy="91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389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4082E-ACEA-7B93-05CB-48A46325A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gency FB" panose="020B0503020202020204" pitchFamily="34" charset="0"/>
              </a:rPr>
              <a:t>Area Vice Presidents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99191-4306-20CE-71E2-AE3B25435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Attend all area meetings.</a:t>
            </a:r>
          </a:p>
          <a:p>
            <a:r>
              <a:rPr lang="en-US" dirty="0"/>
              <a:t>Serve as aide to the president.</a:t>
            </a:r>
          </a:p>
          <a:p>
            <a:r>
              <a:rPr lang="en-US" dirty="0"/>
              <a:t>Perform all duties of the president when the president is absent or unable to serve.</a:t>
            </a:r>
          </a:p>
          <a:p>
            <a:r>
              <a:rPr lang="en-US" dirty="0"/>
              <a:t>Implement, promote, and carry out KEHA educational programs.</a:t>
            </a:r>
          </a:p>
          <a:p>
            <a:r>
              <a:rPr lang="en-US" dirty="0"/>
              <a:t>Prepare and submit any required reports.</a:t>
            </a:r>
          </a:p>
          <a:p>
            <a:endParaRPr lang="en-US" dirty="0"/>
          </a:p>
        </p:txBody>
      </p:sp>
      <p:pic>
        <p:nvPicPr>
          <p:cNvPr id="5" name="Picture 4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646173BB-4BEC-A2E8-C18B-478CB4FCB5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17" y="5995035"/>
            <a:ext cx="5962963" cy="751332"/>
          </a:xfrm>
          <a:prstGeom prst="rect">
            <a:avLst/>
          </a:prstGeom>
        </p:spPr>
      </p:pic>
      <p:pic>
        <p:nvPicPr>
          <p:cNvPr id="6" name="Picture 5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9C8DFBB5-D4A4-4E78-40E9-68DD47FB6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0188"/>
            <a:ext cx="5962963" cy="751332"/>
          </a:xfrm>
          <a:prstGeom prst="rect">
            <a:avLst/>
          </a:prstGeom>
        </p:spPr>
      </p:pic>
      <p:pic>
        <p:nvPicPr>
          <p:cNvPr id="7" name="Picture 6" descr="A blue and purple car with white text&#10;&#10;Description automatically generated">
            <a:extLst>
              <a:ext uri="{FF2B5EF4-FFF2-40B4-BE49-F238E27FC236}">
                <a16:creationId xmlns:a16="http://schemas.microsoft.com/office/drawing/2014/main" id="{A3537F2D-501B-54F7-0A58-A7956A3043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907" y="5827204"/>
            <a:ext cx="1838325" cy="91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512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4082E-ACEA-7B93-05CB-48A46325A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gency FB" panose="020B0503020202020204" pitchFamily="34" charset="0"/>
              </a:rPr>
              <a:t>County Vice Presidents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99191-4306-20CE-71E2-AE3B25435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Aide and assist the county president.</a:t>
            </a:r>
          </a:p>
          <a:p>
            <a:r>
              <a:rPr lang="en-US" dirty="0"/>
              <a:t>Preside at meetings in the absence of the president.</a:t>
            </a:r>
          </a:p>
          <a:p>
            <a:r>
              <a:rPr lang="en-US" dirty="0"/>
              <a:t>Coordinate county membership drives and recognition programs.</a:t>
            </a:r>
          </a:p>
          <a:p>
            <a:r>
              <a:rPr lang="en-US" dirty="0"/>
              <a:t>Assist in communicating activities and programs to membership.</a:t>
            </a:r>
          </a:p>
          <a:p>
            <a:endParaRPr lang="en-US" dirty="0"/>
          </a:p>
        </p:txBody>
      </p:sp>
      <p:pic>
        <p:nvPicPr>
          <p:cNvPr id="5" name="Picture 4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646173BB-4BEC-A2E8-C18B-478CB4FCB5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17" y="5995035"/>
            <a:ext cx="5962963" cy="751332"/>
          </a:xfrm>
          <a:prstGeom prst="rect">
            <a:avLst/>
          </a:prstGeom>
        </p:spPr>
      </p:pic>
      <p:pic>
        <p:nvPicPr>
          <p:cNvPr id="6" name="Picture 5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9C8DFBB5-D4A4-4E78-40E9-68DD47FB6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0188"/>
            <a:ext cx="5962963" cy="751332"/>
          </a:xfrm>
          <a:prstGeom prst="rect">
            <a:avLst/>
          </a:prstGeom>
        </p:spPr>
      </p:pic>
      <p:pic>
        <p:nvPicPr>
          <p:cNvPr id="7" name="Picture 6" descr="A blue and purple car with white text&#10;&#10;Description automatically generated">
            <a:extLst>
              <a:ext uri="{FF2B5EF4-FFF2-40B4-BE49-F238E27FC236}">
                <a16:creationId xmlns:a16="http://schemas.microsoft.com/office/drawing/2014/main" id="{A3537F2D-501B-54F7-0A58-A7956A3043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907" y="5827204"/>
            <a:ext cx="1838325" cy="91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77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4082E-ACEA-7B93-05CB-48A46325A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gency FB" panose="020B0503020202020204" pitchFamily="34" charset="0"/>
              </a:rPr>
              <a:t>Club Vice Presidents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99191-4306-20CE-71E2-AE3B25435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 the club president and other officers.</a:t>
            </a:r>
          </a:p>
          <a:p>
            <a:r>
              <a:rPr lang="en-US" dirty="0"/>
              <a:t>Carry out the duties of the president in their absence or as requested.</a:t>
            </a:r>
          </a:p>
          <a:p>
            <a:r>
              <a:rPr lang="en-US" dirty="0"/>
              <a:t>Promote your club’s programs and activities.</a:t>
            </a:r>
          </a:p>
          <a:p>
            <a:r>
              <a:rPr lang="en-US" dirty="0"/>
              <a:t>Serve as chair of the club membership activities.</a:t>
            </a:r>
          </a:p>
          <a:p>
            <a:r>
              <a:rPr lang="en-US" dirty="0"/>
              <a:t>Submit the club membership report as requested.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646173BB-4BEC-A2E8-C18B-478CB4FCB5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17" y="5995035"/>
            <a:ext cx="5962963" cy="751332"/>
          </a:xfrm>
          <a:prstGeom prst="rect">
            <a:avLst/>
          </a:prstGeom>
        </p:spPr>
      </p:pic>
      <p:pic>
        <p:nvPicPr>
          <p:cNvPr id="6" name="Picture 5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9C8DFBB5-D4A4-4E78-40E9-68DD47FB6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0188"/>
            <a:ext cx="5962963" cy="751332"/>
          </a:xfrm>
          <a:prstGeom prst="rect">
            <a:avLst/>
          </a:prstGeom>
        </p:spPr>
      </p:pic>
      <p:pic>
        <p:nvPicPr>
          <p:cNvPr id="7" name="Picture 6" descr="A blue and purple car with white text&#10;&#10;Description automatically generated">
            <a:extLst>
              <a:ext uri="{FF2B5EF4-FFF2-40B4-BE49-F238E27FC236}">
                <a16:creationId xmlns:a16="http://schemas.microsoft.com/office/drawing/2014/main" id="{A3537F2D-501B-54F7-0A58-A7956A3043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907" y="5827204"/>
            <a:ext cx="1838325" cy="91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802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4082E-ACEA-7B93-05CB-48A46325A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gency FB" panose="020B0503020202020204" pitchFamily="34" charset="0"/>
              </a:rPr>
              <a:t>Area Secretaries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99191-4306-20CE-71E2-AE3B25435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Serve as a member of the area executive committee.</a:t>
            </a:r>
          </a:p>
          <a:p>
            <a:r>
              <a:rPr lang="en-US" dirty="0"/>
              <a:t>Conduct roll call at all area meetings.</a:t>
            </a:r>
          </a:p>
          <a:p>
            <a:r>
              <a:rPr lang="en-US" dirty="0"/>
              <a:t>Record and preserve accurate minutes and records of all area council and business meetings.</a:t>
            </a:r>
          </a:p>
          <a:p>
            <a:r>
              <a:rPr lang="en-US" dirty="0"/>
              <a:t>Receive and send correspondence as needed and requested.</a:t>
            </a:r>
          </a:p>
          <a:p>
            <a:r>
              <a:rPr lang="en-US" dirty="0"/>
              <a:t>Follow guidelines for retaining minutes and correspondence.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646173BB-4BEC-A2E8-C18B-478CB4FCB5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17" y="5995035"/>
            <a:ext cx="5962963" cy="751332"/>
          </a:xfrm>
          <a:prstGeom prst="rect">
            <a:avLst/>
          </a:prstGeom>
        </p:spPr>
      </p:pic>
      <p:pic>
        <p:nvPicPr>
          <p:cNvPr id="6" name="Picture 5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9C8DFBB5-D4A4-4E78-40E9-68DD47FB6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0188"/>
            <a:ext cx="5962963" cy="751332"/>
          </a:xfrm>
          <a:prstGeom prst="rect">
            <a:avLst/>
          </a:prstGeom>
        </p:spPr>
      </p:pic>
      <p:pic>
        <p:nvPicPr>
          <p:cNvPr id="7" name="Picture 6" descr="A blue and purple car with white text&#10;&#10;Description automatically generated">
            <a:extLst>
              <a:ext uri="{FF2B5EF4-FFF2-40B4-BE49-F238E27FC236}">
                <a16:creationId xmlns:a16="http://schemas.microsoft.com/office/drawing/2014/main" id="{A3537F2D-501B-54F7-0A58-A7956A3043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907" y="5827204"/>
            <a:ext cx="1838325" cy="91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064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4082E-ACEA-7B93-05CB-48A46325A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gency FB" panose="020B0503020202020204" pitchFamily="34" charset="0"/>
              </a:rPr>
              <a:t>County Secretaries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99191-4306-20CE-71E2-AE3B25435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Serve as a member of the county executive committee.</a:t>
            </a:r>
          </a:p>
          <a:p>
            <a:r>
              <a:rPr lang="en-US" dirty="0"/>
              <a:t>Conduct roll call at all county meetings.</a:t>
            </a:r>
          </a:p>
          <a:p>
            <a:r>
              <a:rPr lang="en-US" dirty="0"/>
              <a:t>Record minutes of county council and county business meetings.</a:t>
            </a:r>
          </a:p>
          <a:p>
            <a:r>
              <a:rPr lang="en-US" dirty="0"/>
              <a:t>Handle county correspondence.</a:t>
            </a:r>
          </a:p>
          <a:p>
            <a:r>
              <a:rPr lang="en-US" dirty="0"/>
              <a:t>Follow guidelines for retaining minutes and correspondence.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646173BB-4BEC-A2E8-C18B-478CB4FCB5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17" y="5995035"/>
            <a:ext cx="5962963" cy="751332"/>
          </a:xfrm>
          <a:prstGeom prst="rect">
            <a:avLst/>
          </a:prstGeom>
        </p:spPr>
      </p:pic>
      <p:pic>
        <p:nvPicPr>
          <p:cNvPr id="6" name="Picture 5" descr="A black and white checkered flag&#10;&#10;Description automatically generated">
            <a:extLst>
              <a:ext uri="{FF2B5EF4-FFF2-40B4-BE49-F238E27FC236}">
                <a16:creationId xmlns:a16="http://schemas.microsoft.com/office/drawing/2014/main" id="{9C8DFBB5-D4A4-4E78-40E9-68DD47FB6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0188"/>
            <a:ext cx="5962963" cy="751332"/>
          </a:xfrm>
          <a:prstGeom prst="rect">
            <a:avLst/>
          </a:prstGeom>
        </p:spPr>
      </p:pic>
      <p:pic>
        <p:nvPicPr>
          <p:cNvPr id="7" name="Picture 6" descr="A blue and purple car with white text&#10;&#10;Description automatically generated">
            <a:extLst>
              <a:ext uri="{FF2B5EF4-FFF2-40B4-BE49-F238E27FC236}">
                <a16:creationId xmlns:a16="http://schemas.microsoft.com/office/drawing/2014/main" id="{A3537F2D-501B-54F7-0A58-A7956A3043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907" y="5827204"/>
            <a:ext cx="1838325" cy="91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086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1105</Words>
  <Application>Microsoft Office PowerPoint</Application>
  <PresentationFormat>Widescreen</PresentationFormat>
  <Paragraphs>131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Agency FB</vt:lpstr>
      <vt:lpstr>Arial</vt:lpstr>
      <vt:lpstr>Calibri</vt:lpstr>
      <vt:lpstr>Calibri Light</vt:lpstr>
      <vt:lpstr>Office Theme</vt:lpstr>
      <vt:lpstr>KEHA 2024 Officer and Chairman Training ~ Roles and Responsibilities</vt:lpstr>
      <vt:lpstr>Area Presidents</vt:lpstr>
      <vt:lpstr>County Presidents</vt:lpstr>
      <vt:lpstr>Club Presidents</vt:lpstr>
      <vt:lpstr>Area Vice Presidents</vt:lpstr>
      <vt:lpstr>County Vice Presidents</vt:lpstr>
      <vt:lpstr>Club Vice Presidents</vt:lpstr>
      <vt:lpstr>Area Secretaries</vt:lpstr>
      <vt:lpstr>County Secretaries</vt:lpstr>
      <vt:lpstr>Club Secretaries</vt:lpstr>
      <vt:lpstr>Secretaries Learn More!</vt:lpstr>
      <vt:lpstr>Area Treasurers</vt:lpstr>
      <vt:lpstr>County Treasurers</vt:lpstr>
      <vt:lpstr>Dues Remittance Form</vt:lpstr>
      <vt:lpstr>Club Treasurers</vt:lpstr>
      <vt:lpstr>Treasurers Learn More!</vt:lpstr>
      <vt:lpstr>Area Educational Chairs</vt:lpstr>
      <vt:lpstr>County Educational Chairs</vt:lpstr>
      <vt:lpstr>Club Educational Chairs</vt:lpstr>
      <vt:lpstr>Members</vt:lpstr>
      <vt:lpstr>Remember 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Kentucky Extension Homemakers Association</dc:title>
  <dc:creator>May, Kelly J.</dc:creator>
  <cp:lastModifiedBy>May, Kelly J.</cp:lastModifiedBy>
  <cp:revision>3</cp:revision>
  <dcterms:created xsi:type="dcterms:W3CDTF">2024-04-08T22:46:52Z</dcterms:created>
  <dcterms:modified xsi:type="dcterms:W3CDTF">2024-07-01T13:27:57Z</dcterms:modified>
</cp:coreProperties>
</file>