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73" r:id="rId3"/>
    <p:sldId id="260" r:id="rId4"/>
    <p:sldId id="258" r:id="rId5"/>
    <p:sldId id="259" r:id="rId6"/>
    <p:sldId id="263" r:id="rId7"/>
    <p:sldId id="265" r:id="rId8"/>
    <p:sldId id="262" r:id="rId9"/>
    <p:sldId id="257" r:id="rId10"/>
    <p:sldId id="274" r:id="rId11"/>
    <p:sldId id="264" r:id="rId12"/>
    <p:sldId id="267" r:id="rId13"/>
    <p:sldId id="266" r:id="rId14"/>
    <p:sldId id="268" r:id="rId15"/>
    <p:sldId id="275" r:id="rId16"/>
    <p:sldId id="276" r:id="rId17"/>
    <p:sldId id="278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7" r:id="rId32"/>
    <p:sldId id="271" r:id="rId33"/>
  </p:sldIdLst>
  <p:sldSz cx="18288000" cy="10287000"/>
  <p:notesSz cx="6858000" cy="9144000"/>
  <p:embeddedFontLst>
    <p:embeddedFont>
      <p:font typeface="Cocomat Pro Heavy" panose="020B0604020202020204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C7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3CFCE8-988D-43CA-B3B3-7E13F8B7100D}" v="110" dt="2025-07-07T03:35:08.753"/>
    <p1510:client id="{60C55DFC-1240-4A5E-889A-D001FF849527}" v="1" dt="2025-07-07T11:56:37.048"/>
    <p1510:client id="{C840377B-0325-4DDF-AB2A-65FC86DE8B9F}" v="1" dt="2025-07-07T11:58:38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86861" autoAdjust="0"/>
  </p:normalViewPr>
  <p:slideViewPr>
    <p:cSldViewPr>
      <p:cViewPr varScale="1">
        <p:scale>
          <a:sx n="42" d="100"/>
          <a:sy n="42" d="100"/>
        </p:scale>
        <p:origin x="1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5C955-7735-4417-8F1B-4775C57D0CB3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ABF2E-8333-4396-865D-6A8BB6B2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2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ABF2E-8333-4396-865D-6A8BB6B231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2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8.png"/><Relationship Id="rId7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1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27.png"/><Relationship Id="rId7" Type="http://schemas.openxmlformats.org/officeDocument/2006/relationships/image" Target="../media/image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6.jpe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9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32.png"/><Relationship Id="rId7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00.png"/><Relationship Id="rId7" Type="http://schemas.openxmlformats.org/officeDocument/2006/relationships/image" Target="../media/image7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1.png"/><Relationship Id="rId7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0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6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10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6.png"/><Relationship Id="rId7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4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1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keha.ca.uky.edu/" TargetMode="External"/><Relationship Id="rId13" Type="http://schemas.openxmlformats.org/officeDocument/2006/relationships/image" Target="../media/image98.svg"/><Relationship Id="rId3" Type="http://schemas.openxmlformats.org/officeDocument/2006/relationships/image" Target="../media/image84.png"/><Relationship Id="rId7" Type="http://schemas.openxmlformats.org/officeDocument/2006/relationships/hyperlink" Target="http://www.keha.org/" TargetMode="External"/><Relationship Id="rId12" Type="http://schemas.openxmlformats.org/officeDocument/2006/relationships/image" Target="../media/image9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image" Target="../media/image115.png"/><Relationship Id="rId4" Type="http://schemas.openxmlformats.org/officeDocument/2006/relationships/image" Target="../media/image108.png"/><Relationship Id="rId9" Type="http://schemas.openxmlformats.org/officeDocument/2006/relationships/hyperlink" Target="http://www.facebook.com/OfficialKEHA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32.png"/><Relationship Id="rId10" Type="http://schemas.openxmlformats.org/officeDocument/2006/relationships/image" Target="../media/image121.svg"/><Relationship Id="rId4" Type="http://schemas.openxmlformats.org/officeDocument/2006/relationships/image" Target="../media/image4.png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6.sv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4.png"/><Relationship Id="rId7" Type="http://schemas.openxmlformats.org/officeDocument/2006/relationships/hyperlink" Target="https://keha.ca.uky.edu/content/keha-leadership-academy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2219" y="2676840"/>
            <a:ext cx="12463142" cy="5104683"/>
            <a:chOff x="0" y="0"/>
            <a:chExt cx="1779852" cy="1029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9852" cy="1029597"/>
            </a:xfrm>
            <a:custGeom>
              <a:avLst/>
              <a:gdLst/>
              <a:ahLst/>
              <a:cxnLst/>
              <a:rect l="l" t="t" r="r" b="b"/>
              <a:pathLst>
                <a:path w="1779852" h="1029597">
                  <a:moveTo>
                    <a:pt x="0" y="0"/>
                  </a:moveTo>
                  <a:lnTo>
                    <a:pt x="1779852" y="0"/>
                  </a:lnTo>
                  <a:lnTo>
                    <a:pt x="1779852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32D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79852" cy="1077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139183" y="-676208"/>
            <a:ext cx="4559601" cy="3409817"/>
          </a:xfrm>
          <a:custGeom>
            <a:avLst/>
            <a:gdLst/>
            <a:ahLst/>
            <a:cxnLst/>
            <a:rect l="l" t="t" r="r" b="b"/>
            <a:pathLst>
              <a:path w="4559601" h="3409817">
                <a:moveTo>
                  <a:pt x="0" y="0"/>
                </a:moveTo>
                <a:lnTo>
                  <a:pt x="4559601" y="0"/>
                </a:lnTo>
                <a:lnTo>
                  <a:pt x="4559601" y="3409816"/>
                </a:lnTo>
                <a:lnTo>
                  <a:pt x="0" y="34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5339">
            <a:off x="-1691642" y="-962030"/>
            <a:ext cx="3383285" cy="2530130"/>
          </a:xfrm>
          <a:custGeom>
            <a:avLst/>
            <a:gdLst/>
            <a:ahLst/>
            <a:cxnLst/>
            <a:rect l="l" t="t" r="r" b="b"/>
            <a:pathLst>
              <a:path w="3383285" h="2530130">
                <a:moveTo>
                  <a:pt x="0" y="0"/>
                </a:moveTo>
                <a:lnTo>
                  <a:pt x="3383284" y="0"/>
                </a:lnTo>
                <a:lnTo>
                  <a:pt x="3383284" y="2530130"/>
                </a:lnTo>
                <a:lnTo>
                  <a:pt x="0" y="253013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56454" y="1667230"/>
            <a:ext cx="2991984" cy="2906336"/>
          </a:xfrm>
          <a:custGeom>
            <a:avLst/>
            <a:gdLst/>
            <a:ahLst/>
            <a:cxnLst/>
            <a:rect l="l" t="t" r="r" b="b"/>
            <a:pathLst>
              <a:path w="2991984" h="2906336">
                <a:moveTo>
                  <a:pt x="2991984" y="0"/>
                </a:moveTo>
                <a:lnTo>
                  <a:pt x="0" y="0"/>
                </a:lnTo>
                <a:lnTo>
                  <a:pt x="0" y="2906335"/>
                </a:lnTo>
                <a:lnTo>
                  <a:pt x="2991984" y="2906335"/>
                </a:lnTo>
                <a:lnTo>
                  <a:pt x="2991984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5713434"/>
            <a:ext cx="3279416" cy="4573566"/>
          </a:xfrm>
          <a:custGeom>
            <a:avLst/>
            <a:gdLst/>
            <a:ahLst/>
            <a:cxnLst/>
            <a:rect l="l" t="t" r="r" b="b"/>
            <a:pathLst>
              <a:path w="3279416" h="4573566">
                <a:moveTo>
                  <a:pt x="0" y="0"/>
                </a:moveTo>
                <a:lnTo>
                  <a:pt x="3279416" y="0"/>
                </a:lnTo>
                <a:lnTo>
                  <a:pt x="3279416" y="4573566"/>
                </a:lnTo>
                <a:lnTo>
                  <a:pt x="0" y="4573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6055800" y="1693932"/>
            <a:ext cx="2325857" cy="3243705"/>
          </a:xfrm>
          <a:custGeom>
            <a:avLst/>
            <a:gdLst/>
            <a:ahLst/>
            <a:cxnLst/>
            <a:rect l="l" t="t" r="r" b="b"/>
            <a:pathLst>
              <a:path w="2325857" h="3243705">
                <a:moveTo>
                  <a:pt x="2325856" y="0"/>
                </a:moveTo>
                <a:lnTo>
                  <a:pt x="0" y="0"/>
                </a:lnTo>
                <a:lnTo>
                  <a:pt x="0" y="3243705"/>
                </a:lnTo>
                <a:lnTo>
                  <a:pt x="2325856" y="3243705"/>
                </a:lnTo>
                <a:lnTo>
                  <a:pt x="2325856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734360" y="303035"/>
            <a:ext cx="1697614" cy="1509614"/>
            <a:chOff x="0" y="0"/>
            <a:chExt cx="2263485" cy="2012818"/>
          </a:xfrm>
        </p:grpSpPr>
        <p:sp>
          <p:nvSpPr>
            <p:cNvPr id="13" name="Freeform 13"/>
            <p:cNvSpPr/>
            <p:nvPr/>
          </p:nvSpPr>
          <p:spPr>
            <a:xfrm>
              <a:off x="0" y="957471"/>
              <a:ext cx="1011815" cy="1055348"/>
            </a:xfrm>
            <a:custGeom>
              <a:avLst/>
              <a:gdLst/>
              <a:ahLst/>
              <a:cxnLst/>
              <a:rect l="l" t="t" r="r" b="b"/>
              <a:pathLst>
                <a:path w="1011815" h="1055348">
                  <a:moveTo>
                    <a:pt x="0" y="0"/>
                  </a:moveTo>
                  <a:lnTo>
                    <a:pt x="1011815" y="0"/>
                  </a:lnTo>
                  <a:lnTo>
                    <a:pt x="1011815" y="1055347"/>
                  </a:lnTo>
                  <a:lnTo>
                    <a:pt x="0" y="105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33757" y="0"/>
              <a:ext cx="666189" cy="694852"/>
            </a:xfrm>
            <a:custGeom>
              <a:avLst/>
              <a:gdLst/>
              <a:ahLst/>
              <a:cxnLst/>
              <a:rect l="l" t="t" r="r" b="b"/>
              <a:pathLst>
                <a:path w="666189" h="694852">
                  <a:moveTo>
                    <a:pt x="0" y="0"/>
                  </a:moveTo>
                  <a:lnTo>
                    <a:pt x="666189" y="0"/>
                  </a:lnTo>
                  <a:lnTo>
                    <a:pt x="666189" y="694852"/>
                  </a:lnTo>
                  <a:lnTo>
                    <a:pt x="0" y="694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36407" y="872325"/>
              <a:ext cx="527078" cy="549755"/>
            </a:xfrm>
            <a:custGeom>
              <a:avLst/>
              <a:gdLst/>
              <a:ahLst/>
              <a:cxnLst/>
              <a:rect l="l" t="t" r="r" b="b"/>
              <a:pathLst>
                <a:path w="527078" h="549755">
                  <a:moveTo>
                    <a:pt x="0" y="0"/>
                  </a:moveTo>
                  <a:lnTo>
                    <a:pt x="527078" y="0"/>
                  </a:lnTo>
                  <a:lnTo>
                    <a:pt x="527078" y="549755"/>
                  </a:lnTo>
                  <a:lnTo>
                    <a:pt x="0" y="54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2151" y="4371874"/>
            <a:ext cx="808606" cy="810312"/>
          </a:xfrm>
          <a:custGeom>
            <a:avLst/>
            <a:gdLst/>
            <a:ahLst/>
            <a:cxnLst/>
            <a:rect l="l" t="t" r="r" b="b"/>
            <a:pathLst>
              <a:path w="808606" h="810312">
                <a:moveTo>
                  <a:pt x="0" y="0"/>
                </a:moveTo>
                <a:lnTo>
                  <a:pt x="808606" y="0"/>
                </a:lnTo>
                <a:lnTo>
                  <a:pt x="808606" y="810312"/>
                </a:lnTo>
                <a:lnTo>
                  <a:pt x="0" y="810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alphaModFix amt="3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936390" y="-25655"/>
            <a:ext cx="461214" cy="462187"/>
          </a:xfrm>
          <a:custGeom>
            <a:avLst/>
            <a:gdLst/>
            <a:ahLst/>
            <a:cxnLst/>
            <a:rect l="l" t="t" r="r" b="b"/>
            <a:pathLst>
              <a:path w="461214" h="462187">
                <a:moveTo>
                  <a:pt x="0" y="0"/>
                </a:moveTo>
                <a:lnTo>
                  <a:pt x="461213" y="0"/>
                </a:lnTo>
                <a:lnTo>
                  <a:pt x="461213" y="462186"/>
                </a:lnTo>
                <a:lnTo>
                  <a:pt x="0" y="462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alphaModFix amt="8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612405" y="5101439"/>
            <a:ext cx="1086379" cy="1088671"/>
          </a:xfrm>
          <a:custGeom>
            <a:avLst/>
            <a:gdLst/>
            <a:ahLst/>
            <a:cxnLst/>
            <a:rect l="l" t="t" r="r" b="b"/>
            <a:pathLst>
              <a:path w="1086379" h="1088671">
                <a:moveTo>
                  <a:pt x="0" y="0"/>
                </a:moveTo>
                <a:lnTo>
                  <a:pt x="1086379" y="0"/>
                </a:lnTo>
                <a:lnTo>
                  <a:pt x="1086379" y="1088671"/>
                </a:lnTo>
                <a:lnTo>
                  <a:pt x="0" y="1088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363598" y="4118149"/>
            <a:ext cx="667846" cy="669255"/>
          </a:xfrm>
          <a:custGeom>
            <a:avLst/>
            <a:gdLst/>
            <a:ahLst/>
            <a:cxnLst/>
            <a:rect l="l" t="t" r="r" b="b"/>
            <a:pathLst>
              <a:path w="667846" h="669255">
                <a:moveTo>
                  <a:pt x="0" y="0"/>
                </a:moveTo>
                <a:lnTo>
                  <a:pt x="667845" y="0"/>
                </a:lnTo>
                <a:lnTo>
                  <a:pt x="667845" y="669255"/>
                </a:lnTo>
                <a:lnTo>
                  <a:pt x="0" y="66925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212391" y="5931055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Discover KEHA - A Hidden Treasure - Ship porthole with treasure inside">
            <a:extLst>
              <a:ext uri="{FF2B5EF4-FFF2-40B4-BE49-F238E27FC236}">
                <a16:creationId xmlns:a16="http://schemas.microsoft.com/office/drawing/2014/main" id="{9B4036E5-7E6B-8047-D864-06FCAFCC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155677"/>
            <a:ext cx="4189049" cy="41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19">
            <a:extLst>
              <a:ext uri="{FF2B5EF4-FFF2-40B4-BE49-F238E27FC236}">
                <a16:creationId xmlns:a16="http://schemas.microsoft.com/office/drawing/2014/main" id="{50BB47EE-FF49-4F5D-3BBD-1A5545298C84}"/>
              </a:ext>
            </a:extLst>
          </p:cNvPr>
          <p:cNvSpPr/>
          <p:nvPr/>
        </p:nvSpPr>
        <p:spPr>
          <a:xfrm>
            <a:off x="11518199" y="9320905"/>
            <a:ext cx="1241967" cy="826472"/>
          </a:xfrm>
          <a:custGeom>
            <a:avLst/>
            <a:gdLst/>
            <a:ahLst/>
            <a:cxnLst/>
            <a:rect l="l" t="t" r="r" b="b"/>
            <a:pathLst>
              <a:path w="1844059" h="1227137">
                <a:moveTo>
                  <a:pt x="0" y="0"/>
                </a:moveTo>
                <a:lnTo>
                  <a:pt x="1844058" y="0"/>
                </a:lnTo>
                <a:lnTo>
                  <a:pt x="1844058" y="1227137"/>
                </a:lnTo>
                <a:lnTo>
                  <a:pt x="0" y="12271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895C5826-D02A-4776-753F-980E0310F767}"/>
              </a:ext>
            </a:extLst>
          </p:cNvPr>
          <p:cNvSpPr/>
          <p:nvPr/>
        </p:nvSpPr>
        <p:spPr>
          <a:xfrm>
            <a:off x="12496800" y="9219383"/>
            <a:ext cx="911591" cy="1029517"/>
          </a:xfrm>
          <a:custGeom>
            <a:avLst/>
            <a:gdLst/>
            <a:ahLst/>
            <a:cxnLst/>
            <a:rect l="l" t="t" r="r" b="b"/>
            <a:pathLst>
              <a:path w="1654907" h="1868991">
                <a:moveTo>
                  <a:pt x="0" y="0"/>
                </a:moveTo>
                <a:lnTo>
                  <a:pt x="1654907" y="0"/>
                </a:lnTo>
                <a:lnTo>
                  <a:pt x="1654907" y="1868992"/>
                </a:lnTo>
                <a:lnTo>
                  <a:pt x="0" y="18689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FFC2F8C-3998-0C8C-48E0-14AF494F0E1E}"/>
              </a:ext>
            </a:extLst>
          </p:cNvPr>
          <p:cNvSpPr txBox="1"/>
          <p:nvPr/>
        </p:nvSpPr>
        <p:spPr>
          <a:xfrm>
            <a:off x="3514387" y="8334697"/>
            <a:ext cx="825558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Kickoff Presentation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509315E1-7664-1AA6-5AE0-9C382DA8848B}"/>
              </a:ext>
            </a:extLst>
          </p:cNvPr>
          <p:cNvSpPr txBox="1"/>
          <p:nvPr/>
        </p:nvSpPr>
        <p:spPr>
          <a:xfrm>
            <a:off x="7156826" y="2883772"/>
            <a:ext cx="8255581" cy="3998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78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KEHA 2025 </a:t>
            </a: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Officer &amp; </a:t>
            </a:r>
            <a:b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</a:b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Chairperson </a:t>
            </a:r>
            <a:b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</a:br>
            <a:r>
              <a:rPr lang="en-US" sz="5400" b="1" dirty="0">
                <a:solidFill>
                  <a:srgbClr val="032D59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002759">
            <a:off x="10094927" y="7629159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5475858" y="-1418835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D0228B0-B737-FD8F-6EC0-F6CE3CC24783}"/>
              </a:ext>
            </a:extLst>
          </p:cNvPr>
          <p:cNvSpPr/>
          <p:nvPr/>
        </p:nvSpPr>
        <p:spPr>
          <a:xfrm rot="425007">
            <a:off x="509378" y="4457700"/>
            <a:ext cx="5455843" cy="5423368"/>
          </a:xfrm>
          <a:custGeom>
            <a:avLst/>
            <a:gdLst/>
            <a:ahLst/>
            <a:cxnLst/>
            <a:rect l="l" t="t" r="r" b="b"/>
            <a:pathLst>
              <a:path w="5455843" h="5423368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21C2A1-E831-4F90-C851-F0DAACC093E4}"/>
              </a:ext>
            </a:extLst>
          </p:cNvPr>
          <p:cNvGrpSpPr/>
          <p:nvPr/>
        </p:nvGrpSpPr>
        <p:grpSpPr>
          <a:xfrm>
            <a:off x="16785742" y="1124030"/>
            <a:ext cx="2688525" cy="2286000"/>
            <a:chOff x="0" y="0"/>
            <a:chExt cx="2751198" cy="244652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A57664-6E8B-A731-FE97-6AE28C150C7E}"/>
                </a:ext>
              </a:extLst>
            </p:cNvPr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5209EB0-A9EF-D8DA-87FE-0772360B3F14}"/>
                </a:ext>
              </a:extLst>
            </p:cNvPr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FEE975D-E291-8BC9-38D0-3AA4E0DC187C}"/>
                </a:ext>
              </a:extLst>
            </p:cNvPr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871B6-9F8E-6731-8983-D4D1D7D61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296314"/>
            <a:ext cx="12725400" cy="7184873"/>
          </a:xfrm>
        </p:spPr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needs and interests in your club and county.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 statewide programs and emphases. Consider the eight educational chairperson programs in the KEHA Manual Handbook.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components that fit with county needs and interests.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 calendar for the year.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Evaluate programs and submit your reports (July 1 club and Aug. 15 county/area).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and share your successes!</a:t>
            </a:r>
          </a:p>
          <a:p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EBEC8E-1B61-843F-5992-65E9504C9003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Developing a Program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2195" y="6499234"/>
            <a:ext cx="3256108" cy="4536535"/>
          </a:xfrm>
          <a:custGeom>
            <a:avLst/>
            <a:gdLst/>
            <a:ahLst/>
            <a:cxnLst/>
            <a:rect l="l" t="t" r="r" b="b"/>
            <a:pathLst>
              <a:path w="3256108" h="4536535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7009103"/>
            <a:ext cx="2935779" cy="3277897"/>
          </a:xfrm>
          <a:custGeom>
            <a:avLst/>
            <a:gdLst/>
            <a:ahLst/>
            <a:cxnLst/>
            <a:rect l="l" t="t" r="r" b="b"/>
            <a:pathLst>
              <a:path w="2935779" h="3277897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32195" y="-1248546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-2229922" y="425455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2214D5-495A-FEC5-8139-60B8232A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924" y="2186724"/>
            <a:ext cx="10725686" cy="72009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2025-2028 Focus: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Cultural Arts Exhibits Awareness</a:t>
            </a: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1CE0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2025-2026: Baskets</a:t>
            </a: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1CE0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2026-2027: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1CE0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2027-2028: Felting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rgbClr val="ED7D31"/>
              </a:buClr>
              <a:buNone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Creative Writing Contest – due March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Passport Booklet Contest – due July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Cultural Arts Exhibits – State Meeting Display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7A0687-3A18-6523-B0DE-9DD704A7C879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Cultural Arts and Heritage</a:t>
            </a:r>
            <a:endParaRPr lang="en-US" dirty="0"/>
          </a:p>
        </p:txBody>
      </p:sp>
      <p:pic>
        <p:nvPicPr>
          <p:cNvPr id="13" name="Picture 12" descr="A pair of colorful woven baskets&#10;&#10;AI-generated content may be incorrect.">
            <a:extLst>
              <a:ext uri="{FF2B5EF4-FFF2-40B4-BE49-F238E27FC236}">
                <a16:creationId xmlns:a16="http://schemas.microsoft.com/office/drawing/2014/main" id="{01A5BDDF-ACEB-05E5-600B-72CECC610B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8070" y="3226362"/>
            <a:ext cx="4620917" cy="3079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5117345" y="6981019"/>
            <a:ext cx="2819488" cy="4454648"/>
          </a:xfrm>
          <a:custGeom>
            <a:avLst/>
            <a:gdLst/>
            <a:ahLst/>
            <a:cxnLst/>
            <a:rect l="l" t="t" r="r" b="b"/>
            <a:pathLst>
              <a:path w="2819488" h="4454648">
                <a:moveTo>
                  <a:pt x="0" y="0"/>
                </a:moveTo>
                <a:lnTo>
                  <a:pt x="2819488" y="0"/>
                </a:lnTo>
                <a:lnTo>
                  <a:pt x="2819488" y="4454648"/>
                </a:lnTo>
                <a:lnTo>
                  <a:pt x="0" y="445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376869" y="5886329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89"/>
                </a:lnTo>
                <a:lnTo>
                  <a:pt x="0" y="48981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35782" y="1212518"/>
            <a:ext cx="1479338" cy="1542986"/>
          </a:xfrm>
          <a:custGeom>
            <a:avLst/>
            <a:gdLst/>
            <a:ahLst/>
            <a:cxnLst/>
            <a:rect l="l" t="t" r="r" b="b"/>
            <a:pathLst>
              <a:path w="1479338" h="1542986">
                <a:moveTo>
                  <a:pt x="0" y="0"/>
                </a:moveTo>
                <a:lnTo>
                  <a:pt x="1479338" y="0"/>
                </a:lnTo>
                <a:lnTo>
                  <a:pt x="1479338" y="1542986"/>
                </a:lnTo>
                <a:lnTo>
                  <a:pt x="0" y="15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785321" y="337483"/>
            <a:ext cx="795937" cy="830182"/>
          </a:xfrm>
          <a:custGeom>
            <a:avLst/>
            <a:gdLst/>
            <a:ahLst/>
            <a:cxnLst/>
            <a:rect l="l" t="t" r="r" b="b"/>
            <a:pathLst>
              <a:path w="795937" h="830182">
                <a:moveTo>
                  <a:pt x="0" y="0"/>
                </a:moveTo>
                <a:lnTo>
                  <a:pt x="795937" y="0"/>
                </a:lnTo>
                <a:lnTo>
                  <a:pt x="795937" y="830182"/>
                </a:lnTo>
                <a:lnTo>
                  <a:pt x="0" y="8301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5109407" y="939837"/>
            <a:ext cx="4381260" cy="2645185"/>
          </a:xfrm>
          <a:custGeom>
            <a:avLst/>
            <a:gdLst/>
            <a:ahLst/>
            <a:cxnLst/>
            <a:rect l="l" t="t" r="r" b="b"/>
            <a:pathLst>
              <a:path w="4381260" h="2645185">
                <a:moveTo>
                  <a:pt x="0" y="0"/>
                </a:moveTo>
                <a:lnTo>
                  <a:pt x="4381260" y="0"/>
                </a:lnTo>
                <a:lnTo>
                  <a:pt x="4381260" y="2645186"/>
                </a:lnTo>
                <a:lnTo>
                  <a:pt x="0" y="26451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D9508-5B2E-603C-DA03-54A6A32D1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4698" y="8032142"/>
            <a:ext cx="3652883" cy="2118993"/>
          </a:xfrm>
          <a:prstGeom prst="rect">
            <a:avLst/>
          </a:prstGeom>
        </p:spPr>
      </p:pic>
      <p:sp>
        <p:nvSpPr>
          <p:cNvPr id="10" name="Freeform 25">
            <a:extLst>
              <a:ext uri="{FF2B5EF4-FFF2-40B4-BE49-F238E27FC236}">
                <a16:creationId xmlns:a16="http://schemas.microsoft.com/office/drawing/2014/main" id="{75C6F3D1-DC06-3A6D-E626-EFB0D972D7FE}"/>
              </a:ext>
            </a:extLst>
          </p:cNvPr>
          <p:cNvSpPr/>
          <p:nvPr/>
        </p:nvSpPr>
        <p:spPr>
          <a:xfrm>
            <a:off x="2061531" y="9136712"/>
            <a:ext cx="1039454" cy="1033785"/>
          </a:xfrm>
          <a:custGeom>
            <a:avLst/>
            <a:gdLst/>
            <a:ahLst/>
            <a:cxnLst/>
            <a:rect l="l" t="t" r="r" b="b"/>
            <a:pathLst>
              <a:path w="1039454" h="1033785">
                <a:moveTo>
                  <a:pt x="0" y="0"/>
                </a:moveTo>
                <a:lnTo>
                  <a:pt x="1039454" y="0"/>
                </a:lnTo>
                <a:lnTo>
                  <a:pt x="1039454" y="1033785"/>
                </a:lnTo>
                <a:lnTo>
                  <a:pt x="0" y="1033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13BA3-0600-22B5-C3D9-46F3B579B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056" y="2207912"/>
            <a:ext cx="9564815" cy="631477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2024-2027 Focus: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5DAA">
                  <a:lumMod val="75000"/>
                </a:srgbClr>
              </a:buClr>
              <a:buSzPct val="85000"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Healthy Homes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Indoor Air Quality: Sources and Effects on our Health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Indoor Mold and Mildew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Radon in Kentucky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Carbon Monoxide: Exposure and Prevention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Adopt-A-Highway Contest – due March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</p:txBody>
      </p:sp>
      <p:pic>
        <p:nvPicPr>
          <p:cNvPr id="6" name="Picture 5" descr="A purple circle with a house and a check mark&#10;&#10;Description automatically generated">
            <a:extLst>
              <a:ext uri="{FF2B5EF4-FFF2-40B4-BE49-F238E27FC236}">
                <a16:creationId xmlns:a16="http://schemas.microsoft.com/office/drawing/2014/main" id="{B4580BD6-0CC7-DA3F-25BF-DB7A803FBF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871" y="3181631"/>
            <a:ext cx="3629473" cy="36007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CF5857-6DB6-1F63-EA44-AE6453D92C18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Environment, Housing, and Energy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28703-D848-5D43-3D6D-BCA237F61ED5}"/>
              </a:ext>
            </a:extLst>
          </p:cNvPr>
          <p:cNvSpPr txBox="1"/>
          <p:nvPr/>
        </p:nvSpPr>
        <p:spPr>
          <a:xfrm>
            <a:off x="19202400" y="4381500"/>
            <a:ext cx="1752600" cy="2599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https://stock.adobe.com/images/sunlight-illuminating-dust-particles-near-window-blinds-generative-ai/1282113854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6368" y="6523333"/>
            <a:ext cx="2771558" cy="4132701"/>
          </a:xfrm>
          <a:custGeom>
            <a:avLst/>
            <a:gdLst/>
            <a:ahLst/>
            <a:cxnLst/>
            <a:rect l="l" t="t" r="r" b="b"/>
            <a:pathLst>
              <a:path w="2771558" h="4132701">
                <a:moveTo>
                  <a:pt x="0" y="0"/>
                </a:moveTo>
                <a:lnTo>
                  <a:pt x="2771558" y="0"/>
                </a:lnTo>
                <a:lnTo>
                  <a:pt x="2771558" y="4132701"/>
                </a:lnTo>
                <a:lnTo>
                  <a:pt x="0" y="413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9634732">
            <a:off x="10964913" y="4881884"/>
            <a:ext cx="9890210" cy="4475320"/>
          </a:xfrm>
          <a:custGeom>
            <a:avLst/>
            <a:gdLst/>
            <a:ahLst/>
            <a:cxnLst/>
            <a:rect l="l" t="t" r="r" b="b"/>
            <a:pathLst>
              <a:path w="9890210" h="4475320">
                <a:moveTo>
                  <a:pt x="0" y="0"/>
                </a:moveTo>
                <a:lnTo>
                  <a:pt x="9890210" y="0"/>
                </a:lnTo>
                <a:lnTo>
                  <a:pt x="9890210" y="4475320"/>
                </a:lnTo>
                <a:lnTo>
                  <a:pt x="0" y="44753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3587" y="1943402"/>
            <a:ext cx="1218746" cy="1221317"/>
          </a:xfrm>
          <a:custGeom>
            <a:avLst/>
            <a:gdLst/>
            <a:ahLst/>
            <a:cxnLst/>
            <a:rect l="l" t="t" r="r" b="b"/>
            <a:pathLst>
              <a:path w="1218746" h="1221317">
                <a:moveTo>
                  <a:pt x="0" y="0"/>
                </a:moveTo>
                <a:lnTo>
                  <a:pt x="1218745" y="0"/>
                </a:lnTo>
                <a:lnTo>
                  <a:pt x="1218745" y="1221317"/>
                </a:lnTo>
                <a:lnTo>
                  <a:pt x="0" y="122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71227" y="368949"/>
            <a:ext cx="658363" cy="659751"/>
          </a:xfrm>
          <a:custGeom>
            <a:avLst/>
            <a:gdLst/>
            <a:ahLst/>
            <a:cxnLst/>
            <a:rect l="l" t="t" r="r" b="b"/>
            <a:pathLst>
              <a:path w="658363" h="659751">
                <a:moveTo>
                  <a:pt x="0" y="0"/>
                </a:moveTo>
                <a:lnTo>
                  <a:pt x="658363" y="0"/>
                </a:lnTo>
                <a:lnTo>
                  <a:pt x="658363" y="659751"/>
                </a:lnTo>
                <a:lnTo>
                  <a:pt x="0" y="65975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1F109234-B011-2196-6C8E-6B733D62B043}"/>
              </a:ext>
            </a:extLst>
          </p:cNvPr>
          <p:cNvSpPr/>
          <p:nvPr/>
        </p:nvSpPr>
        <p:spPr>
          <a:xfrm>
            <a:off x="1924925" y="9136099"/>
            <a:ext cx="913823" cy="912762"/>
          </a:xfrm>
          <a:custGeom>
            <a:avLst/>
            <a:gdLst/>
            <a:ahLst/>
            <a:cxnLst/>
            <a:rect l="l" t="t" r="r" b="b"/>
            <a:pathLst>
              <a:path w="1015763" h="1014584">
                <a:moveTo>
                  <a:pt x="0" y="0"/>
                </a:moveTo>
                <a:lnTo>
                  <a:pt x="1015763" y="0"/>
                </a:lnTo>
                <a:lnTo>
                  <a:pt x="1015763" y="1014584"/>
                </a:lnTo>
                <a:lnTo>
                  <a:pt x="0" y="101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BD474-1762-EF4B-48ED-5433F3F2F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746" y="2306137"/>
            <a:ext cx="13335000" cy="53642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2025-2028 Focus: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5DAA">
                  <a:lumMod val="75000"/>
                </a:srgbClr>
              </a:buClr>
              <a:buSzPct val="85000"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Mental Health Stages Through the 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2025-2026: Mental Health Matters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2026-2028: Details coming soon!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2025-2026: Self-Care Contest (Travel) – due March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None/>
              <a:tabLst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2026-2028: New Contest Coming Soon!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0E72D9-BD05-01EA-457A-78DFFB8D6DC3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Family and Individual Development</a:t>
            </a:r>
            <a:endParaRPr lang="en-US" dirty="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F985C635-94DB-55E1-8D68-B2364BAF4ABD}"/>
              </a:ext>
            </a:extLst>
          </p:cNvPr>
          <p:cNvSpPr/>
          <p:nvPr/>
        </p:nvSpPr>
        <p:spPr>
          <a:xfrm>
            <a:off x="1723473" y="815076"/>
            <a:ext cx="658363" cy="659751"/>
          </a:xfrm>
          <a:custGeom>
            <a:avLst/>
            <a:gdLst/>
            <a:ahLst/>
            <a:cxnLst/>
            <a:rect l="l" t="t" r="r" b="b"/>
            <a:pathLst>
              <a:path w="658363" h="659751">
                <a:moveTo>
                  <a:pt x="0" y="0"/>
                </a:moveTo>
                <a:lnTo>
                  <a:pt x="658363" y="0"/>
                </a:lnTo>
                <a:lnTo>
                  <a:pt x="658363" y="659751"/>
                </a:lnTo>
                <a:lnTo>
                  <a:pt x="0" y="65975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erson holding a hand&#10;&#10;AI-generated content may be incorrect.">
            <a:extLst>
              <a:ext uri="{FF2B5EF4-FFF2-40B4-BE49-F238E27FC236}">
                <a16:creationId xmlns:a16="http://schemas.microsoft.com/office/drawing/2014/main" id="{5B7325FB-6647-8B5A-C31B-09CA5D33AA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956" t="17576" r="2834"/>
          <a:stretch>
            <a:fillRect/>
          </a:stretch>
        </p:blipFill>
        <p:spPr>
          <a:xfrm>
            <a:off x="12039600" y="2562179"/>
            <a:ext cx="4114801" cy="2684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80993" y="7589473"/>
            <a:ext cx="2415983" cy="2697527"/>
          </a:xfrm>
          <a:custGeom>
            <a:avLst/>
            <a:gdLst/>
            <a:ahLst/>
            <a:cxnLst/>
            <a:rect l="l" t="t" r="r" b="b"/>
            <a:pathLst>
              <a:path w="2415983" h="2697527">
                <a:moveTo>
                  <a:pt x="0" y="0"/>
                </a:moveTo>
                <a:lnTo>
                  <a:pt x="2415983" y="0"/>
                </a:lnTo>
                <a:lnTo>
                  <a:pt x="2415983" y="2697527"/>
                </a:lnTo>
                <a:lnTo>
                  <a:pt x="0" y="269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57400" y="1146900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296016" y="622658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86200" y="553269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5339">
            <a:off x="15451186" y="8568894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8"/>
                </a:lnTo>
                <a:lnTo>
                  <a:pt x="0" y="28421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395761" y="5289609"/>
            <a:ext cx="1804531" cy="2514143"/>
          </a:xfrm>
          <a:custGeom>
            <a:avLst/>
            <a:gdLst/>
            <a:ahLst/>
            <a:cxnLst/>
            <a:rect l="l" t="t" r="r" b="b"/>
            <a:pathLst>
              <a:path w="1804531" h="2514143">
                <a:moveTo>
                  <a:pt x="1804531" y="0"/>
                </a:moveTo>
                <a:lnTo>
                  <a:pt x="0" y="0"/>
                </a:lnTo>
                <a:lnTo>
                  <a:pt x="0" y="2514142"/>
                </a:lnTo>
                <a:lnTo>
                  <a:pt x="1804531" y="2514142"/>
                </a:lnTo>
                <a:lnTo>
                  <a:pt x="1804531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394552" y="6981014"/>
            <a:ext cx="3493712" cy="6513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25"/>
              </a:lnSpc>
            </a:pPr>
            <a:r>
              <a:rPr lang="en-US" sz="24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Aaron Loeb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5E39B5A-605C-08AE-94CE-F45DD0A5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312" y="2021375"/>
            <a:ext cx="15384236" cy="797583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2024-2027 Focus</a:t>
            </a:r>
          </a:p>
          <a:p>
            <a:pPr marL="254794" marR="0" lvl="0" indent="-254794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2024-2025: Let No Child or Senior Go Hungry</a:t>
            </a:r>
          </a:p>
          <a:p>
            <a:pPr marL="254794" marR="0" lvl="0" indent="-254794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2025-2026: Travel Kentucky from Your Kitchen</a:t>
            </a:r>
          </a:p>
          <a:p>
            <a:pPr marL="254794" marR="0" lvl="0" indent="-254794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2026-2027: Food Culture in Other Countries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Ovarian Cancer Project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FontTx/>
              <a:buNone/>
              <a:tabLst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	-Financial Contributions Awards – due with dues in December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First-Time Ovarian Cancer Screenings – due with county reports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-Ovarian Cancer Fundraising Contest – due March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Let No Child or Senior Go Hungry Contest – due March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FontTx/>
              <a:buNone/>
              <a:tabLst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Food Culture in Other Countries – due March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</p:txBody>
      </p:sp>
      <p:pic>
        <p:nvPicPr>
          <p:cNvPr id="14" name="Picture 13" descr="A person holding a box of food&#10;&#10;Description automatically generated">
            <a:extLst>
              <a:ext uri="{FF2B5EF4-FFF2-40B4-BE49-F238E27FC236}">
                <a16:creationId xmlns:a16="http://schemas.microsoft.com/office/drawing/2014/main" id="{97297771-9E6C-B67F-B722-EEEAB5112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5200" y="3169803"/>
            <a:ext cx="4004588" cy="3342525"/>
          </a:xfrm>
          <a:prstGeom prst="rect">
            <a:avLst/>
          </a:prstGeom>
        </p:spPr>
      </p:pic>
      <p:sp>
        <p:nvSpPr>
          <p:cNvPr id="13" name="Freeform 23">
            <a:extLst>
              <a:ext uri="{FF2B5EF4-FFF2-40B4-BE49-F238E27FC236}">
                <a16:creationId xmlns:a16="http://schemas.microsoft.com/office/drawing/2014/main" id="{A3F6D033-F22A-868A-5A7D-E6AB2963DD5D}"/>
              </a:ext>
            </a:extLst>
          </p:cNvPr>
          <p:cNvSpPr/>
          <p:nvPr/>
        </p:nvSpPr>
        <p:spPr>
          <a:xfrm>
            <a:off x="19590949" y="7172518"/>
            <a:ext cx="2313090" cy="3531436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0F5E24-CBF2-A264-23A2-E9E083F2CD9C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Food, Nutrition, and Health</a:t>
            </a:r>
            <a:endParaRPr lang="en-US" dirty="0"/>
          </a:p>
        </p:txBody>
      </p:sp>
      <p:pic>
        <p:nvPicPr>
          <p:cNvPr id="7" name="Picture 6" descr="Corn cobs of corn next to a word&#10;&#10;AI-generated content may be incorrect.">
            <a:extLst>
              <a:ext uri="{FF2B5EF4-FFF2-40B4-BE49-F238E27FC236}">
                <a16:creationId xmlns:a16="http://schemas.microsoft.com/office/drawing/2014/main" id="{A96E7705-A8F7-91AE-9826-CBE5208DBF6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442"/>
          <a:stretch>
            <a:fillRect/>
          </a:stretch>
        </p:blipFill>
        <p:spPr>
          <a:xfrm>
            <a:off x="12129638" y="2019301"/>
            <a:ext cx="4671675" cy="3529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4810" y="794712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03055" y="5701672"/>
            <a:ext cx="3075108" cy="4585328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69264" y="987998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44098" y="4588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9DBC7BA2-0B4B-337E-94EC-49139EAA4583}"/>
              </a:ext>
            </a:extLst>
          </p:cNvPr>
          <p:cNvSpPr/>
          <p:nvPr/>
        </p:nvSpPr>
        <p:spPr>
          <a:xfrm rot="18228378">
            <a:off x="13353889" y="9269110"/>
            <a:ext cx="1007920" cy="1002422"/>
          </a:xfrm>
          <a:custGeom>
            <a:avLst/>
            <a:gdLst/>
            <a:ahLst/>
            <a:cxnLst/>
            <a:rect l="l" t="t" r="r" b="b"/>
            <a:pathLst>
              <a:path w="1586503" h="1577849">
                <a:moveTo>
                  <a:pt x="0" y="0"/>
                </a:moveTo>
                <a:lnTo>
                  <a:pt x="1586502" y="0"/>
                </a:lnTo>
                <a:lnTo>
                  <a:pt x="1586502" y="1577849"/>
                </a:lnTo>
                <a:lnTo>
                  <a:pt x="0" y="1577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19A56-CF5D-CB49-E7ED-9D849245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31" y="2205205"/>
            <a:ext cx="11684137" cy="748825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2023-2026 Focus: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5DAA">
                  <a:lumMod val="75000"/>
                </a:srgbClr>
              </a:buClr>
              <a:buSzPct val="85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Connecting Homemakers and 4-H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2023-2024: Connecting with 4-H Agents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2024-2025: Heritage Skills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2025-2026: Healthy Living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Most Innovative 4-H and Extension Homemaker 		Partnership Project – due March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Volunteer Hours for 4-H – due March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4-H Camp Scholarships – due March 1</a:t>
            </a:r>
          </a:p>
          <a:p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34D39-571A-8F3A-4A39-47E0265E1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2914" y="3785516"/>
            <a:ext cx="6388794" cy="414709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182191" y="7619913"/>
            <a:ext cx="3714257" cy="4147094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3"/>
          <p:cNvSpPr/>
          <p:nvPr/>
        </p:nvSpPr>
        <p:spPr>
          <a:xfrm>
            <a:off x="725817" y="2525654"/>
            <a:ext cx="2556671" cy="4702586"/>
          </a:xfrm>
          <a:custGeom>
            <a:avLst/>
            <a:gdLst/>
            <a:ahLst/>
            <a:cxnLst/>
            <a:rect l="l" t="t" r="r" b="b"/>
            <a:pathLst>
              <a:path w="3729096" h="6859074">
                <a:moveTo>
                  <a:pt x="0" y="0"/>
                </a:moveTo>
                <a:lnTo>
                  <a:pt x="3729097" y="0"/>
                </a:lnTo>
                <a:lnTo>
                  <a:pt x="3729097" y="6859074"/>
                </a:lnTo>
                <a:lnTo>
                  <a:pt x="0" y="6859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group of kids in a kitchen&#10;&#10;AI-generated content may be incorrect.">
            <a:extLst>
              <a:ext uri="{FF2B5EF4-FFF2-40B4-BE49-F238E27FC236}">
                <a16:creationId xmlns:a16="http://schemas.microsoft.com/office/drawing/2014/main" id="{E2902755-E8F8-39F8-CAEE-A4097001AC7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6494"/>
          <a:stretch>
            <a:fillRect/>
          </a:stretch>
        </p:blipFill>
        <p:spPr>
          <a:xfrm>
            <a:off x="12102120" y="2769347"/>
            <a:ext cx="4905188" cy="329205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E5A39A0-E3D8-313C-EE89-C12BEB2FD217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4-H Youth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83188" y="229293"/>
            <a:ext cx="1790851" cy="1867902"/>
          </a:xfrm>
          <a:custGeom>
            <a:avLst/>
            <a:gdLst/>
            <a:ahLst/>
            <a:cxnLst/>
            <a:rect l="l" t="t" r="r" b="b"/>
            <a:pathLst>
              <a:path w="1790851" h="1867902">
                <a:moveTo>
                  <a:pt x="0" y="0"/>
                </a:moveTo>
                <a:lnTo>
                  <a:pt x="1790851" y="0"/>
                </a:lnTo>
                <a:lnTo>
                  <a:pt x="1790851" y="1867902"/>
                </a:lnTo>
                <a:lnTo>
                  <a:pt x="0" y="18679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9196" y="1969411"/>
            <a:ext cx="1007106" cy="1050436"/>
          </a:xfrm>
          <a:custGeom>
            <a:avLst/>
            <a:gdLst/>
            <a:ahLst/>
            <a:cxnLst/>
            <a:rect l="l" t="t" r="r" b="b"/>
            <a:pathLst>
              <a:path w="1007106" h="1050436">
                <a:moveTo>
                  <a:pt x="0" y="0"/>
                </a:moveTo>
                <a:lnTo>
                  <a:pt x="1007106" y="0"/>
                </a:lnTo>
                <a:lnTo>
                  <a:pt x="1007106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9151" y="1490655"/>
            <a:ext cx="865520" cy="902759"/>
          </a:xfrm>
          <a:custGeom>
            <a:avLst/>
            <a:gdLst/>
            <a:ahLst/>
            <a:cxnLst/>
            <a:rect l="l" t="t" r="r" b="b"/>
            <a:pathLst>
              <a:path w="865520" h="902759">
                <a:moveTo>
                  <a:pt x="0" y="0"/>
                </a:moveTo>
                <a:lnTo>
                  <a:pt x="865521" y="0"/>
                </a:lnTo>
                <a:lnTo>
                  <a:pt x="865521" y="902759"/>
                </a:lnTo>
                <a:lnTo>
                  <a:pt x="0" y="9027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C69E67B5-1ED2-78A2-A6B0-D0F984059D0F}"/>
              </a:ext>
            </a:extLst>
          </p:cNvPr>
          <p:cNvSpPr/>
          <p:nvPr/>
        </p:nvSpPr>
        <p:spPr>
          <a:xfrm>
            <a:off x="-720782" y="7433821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C5CEFE4B-E1EE-2FA4-034D-1417264F9FBD}"/>
              </a:ext>
            </a:extLst>
          </p:cNvPr>
          <p:cNvSpPr/>
          <p:nvPr/>
        </p:nvSpPr>
        <p:spPr>
          <a:xfrm rot="1466997">
            <a:off x="1676364" y="9148726"/>
            <a:ext cx="1121679" cy="1115561"/>
          </a:xfrm>
          <a:custGeom>
            <a:avLst/>
            <a:gdLst/>
            <a:ahLst/>
            <a:cxnLst/>
            <a:rect l="l" t="t" r="r" b="b"/>
            <a:pathLst>
              <a:path w="1586503" h="1577849">
                <a:moveTo>
                  <a:pt x="0" y="0"/>
                </a:moveTo>
                <a:lnTo>
                  <a:pt x="1586502" y="0"/>
                </a:lnTo>
                <a:lnTo>
                  <a:pt x="1586502" y="1577849"/>
                </a:lnTo>
                <a:lnTo>
                  <a:pt x="0" y="1577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DFEBFC-1000-DEAF-89BD-D43A7AB1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824" y="2439708"/>
            <a:ext cx="15464252" cy="6351566"/>
          </a:xfrm>
        </p:spPr>
        <p:txBody>
          <a:bodyPr>
            <a:normAutofit/>
          </a:bodyPr>
          <a:lstStyle/>
          <a:p>
            <a:pPr marL="0" indent="0"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2025-2028 Focus:</a:t>
            </a:r>
          </a:p>
          <a:p>
            <a:pPr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2025-2026: Creating Welcoming Communities</a:t>
            </a:r>
          </a:p>
          <a:p>
            <a:pPr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2026-2027: Tips for Travel – Both Near and Far</a:t>
            </a:r>
          </a:p>
          <a:p>
            <a:pPr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Food Culture in Other Countries (work with FNH chair)</a:t>
            </a:r>
          </a:p>
          <a:p>
            <a:pPr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2027-2028: The Value of Learning a Foreign Language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Most Coins Collected Award – due with dues in December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	-Coins for Change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	-Kentucky Academy/Ghana Library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International Projects and Programs Contest – due March 1</a:t>
            </a:r>
          </a:p>
          <a:p>
            <a:pPr>
              <a:lnSpc>
                <a:spcPct val="119000"/>
              </a:lnSpc>
            </a:pPr>
            <a:endParaRPr lang="en-US" sz="3600" dirty="0"/>
          </a:p>
        </p:txBody>
      </p:sp>
      <p:pic>
        <p:nvPicPr>
          <p:cNvPr id="11" name="Picture 10" descr="A person holding two black passports&#10;&#10;AI-generated content may be incorrect.">
            <a:extLst>
              <a:ext uri="{FF2B5EF4-FFF2-40B4-BE49-F238E27FC236}">
                <a16:creationId xmlns:a16="http://schemas.microsoft.com/office/drawing/2014/main" id="{4E90385E-FB5B-CAD4-491D-5F9850234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9200" y="1490655"/>
            <a:ext cx="4191000" cy="27977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0C84C9-38AE-1AAF-DCBD-E2581940CE22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56987" y="7130764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25530" y="744126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5599143" y="6141776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1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1" y="4710415"/>
                </a:lnTo>
                <a:lnTo>
                  <a:pt x="3377541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33297" y="2364414"/>
            <a:ext cx="1399030" cy="1401981"/>
          </a:xfrm>
          <a:custGeom>
            <a:avLst/>
            <a:gdLst/>
            <a:ahLst/>
            <a:cxnLst/>
            <a:rect l="l" t="t" r="r" b="b"/>
            <a:pathLst>
              <a:path w="1399030" h="1401981">
                <a:moveTo>
                  <a:pt x="0" y="0"/>
                </a:moveTo>
                <a:lnTo>
                  <a:pt x="1399030" y="0"/>
                </a:lnTo>
                <a:lnTo>
                  <a:pt x="1399030" y="1401981"/>
                </a:lnTo>
                <a:lnTo>
                  <a:pt x="0" y="140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21424531">
            <a:off x="15751877" y="4747064"/>
            <a:ext cx="2063399" cy="1834890"/>
            <a:chOff x="0" y="0"/>
            <a:chExt cx="2751198" cy="2446520"/>
          </a:xfrm>
        </p:grpSpPr>
        <p:sp>
          <p:nvSpPr>
            <p:cNvPr id="12" name="Freeform 12"/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CDD8BA68-564F-8033-64A5-492FA9A3290D}"/>
              </a:ext>
            </a:extLst>
          </p:cNvPr>
          <p:cNvSpPr/>
          <p:nvPr/>
        </p:nvSpPr>
        <p:spPr>
          <a:xfrm>
            <a:off x="457200" y="1236206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79F27F1-8009-E67B-83C6-245B35D2E776}"/>
              </a:ext>
            </a:extLst>
          </p:cNvPr>
          <p:cNvSpPr/>
          <p:nvPr/>
        </p:nvSpPr>
        <p:spPr>
          <a:xfrm>
            <a:off x="1539787" y="620720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5211E8-6416-2EC3-C6E7-CD0877AC5425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Leadership Development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6589750-8AB3-11D7-D92E-8AB4BC9AF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503" y="2165160"/>
            <a:ext cx="14454897" cy="76265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2024-2027 Focus:</a:t>
            </a:r>
          </a:p>
          <a:p>
            <a:pPr marL="254794" lvl="0" indent="-254794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Leadership – Encourage current and future leaders</a:t>
            </a:r>
          </a:p>
          <a:p>
            <a:pPr marL="254794" lvl="0" indent="-254794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Citizenship – Local government participation</a:t>
            </a:r>
          </a:p>
          <a:p>
            <a:pPr marL="254794" lvl="0" indent="-254794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Scholarships – Support traditional and nontraditional students</a:t>
            </a:r>
          </a:p>
          <a:p>
            <a:pPr marL="254794" indent="-254794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Clr>
                <a:srgbClr val="E1CE0C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Volunteerism – Service to each other and our community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Community Volunteerism Award – due March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KEHA Scholarship Contributions – due with dues in December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  <a:defRPr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Volunteer Service Unit (VSU) Program – due with county reports</a:t>
            </a:r>
          </a:p>
          <a:p>
            <a:endParaRPr lang="en-US" sz="3600" dirty="0"/>
          </a:p>
        </p:txBody>
      </p:sp>
      <p:pic>
        <p:nvPicPr>
          <p:cNvPr id="24" name="Picture 2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298C44F-A69D-7DFF-813F-4FA75720DAE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3928" y="1173376"/>
            <a:ext cx="4588832" cy="3059221"/>
          </a:xfrm>
          <a:prstGeom prst="rect">
            <a:avLst/>
          </a:prstGeom>
        </p:spPr>
      </p:pic>
      <p:pic>
        <p:nvPicPr>
          <p:cNvPr id="25" name="Picture 24" descr="Hand holding wooden heart">
            <a:extLst>
              <a:ext uri="{FF2B5EF4-FFF2-40B4-BE49-F238E27FC236}">
                <a16:creationId xmlns:a16="http://schemas.microsoft.com/office/drawing/2014/main" id="{F971EEE4-AE9A-A16C-9A0F-2D1B99F1FFC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0970" y="4818175"/>
            <a:ext cx="3431172" cy="34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5887656" y="5553471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52493" y="2063224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207800" y="10287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85408" y="812205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0DDFD0-C77F-586C-5F8D-F0EAB6524204}"/>
              </a:ext>
            </a:extLst>
          </p:cNvPr>
          <p:cNvSpPr/>
          <p:nvPr/>
        </p:nvSpPr>
        <p:spPr>
          <a:xfrm>
            <a:off x="12306704" y="6195060"/>
            <a:ext cx="6018989" cy="4114800"/>
          </a:xfrm>
          <a:custGeom>
            <a:avLst/>
            <a:gdLst/>
            <a:ahLst/>
            <a:cxnLst/>
            <a:rect l="l" t="t" r="r" b="b"/>
            <a:pathLst>
              <a:path w="6018989" h="4114800">
                <a:moveTo>
                  <a:pt x="0" y="0"/>
                </a:moveTo>
                <a:lnTo>
                  <a:pt x="6018990" y="0"/>
                </a:lnTo>
                <a:lnTo>
                  <a:pt x="6018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D263752-D20F-6087-E24A-EE255BB77B62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Management and Safety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D3771C38-E441-C7DA-4DE8-FF061716489F}"/>
              </a:ext>
            </a:extLst>
          </p:cNvPr>
          <p:cNvSpPr txBox="1">
            <a:spLocks/>
          </p:cNvSpPr>
          <p:nvPr/>
        </p:nvSpPr>
        <p:spPr>
          <a:xfrm>
            <a:off x="2773480" y="2402442"/>
            <a:ext cx="9508330" cy="752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itchFamily="34" charset="0"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2023-2026 Focus: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5DAA">
                  <a:lumMod val="75000"/>
                </a:srgbClr>
              </a:buClr>
              <a:buSzPct val="85000"/>
              <a:buFont typeface="Arial" pitchFamily="34" charset="0"/>
              <a:buNone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Estate Planning and Money Management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2023-2024: Transferring Cherished Possessions and/or Emergency Health Information Cards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2024-2025: Estate Planning Basics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2025-2026: Stretching Your Dollar and/or Understanding Your Credit Score</a:t>
            </a:r>
          </a:p>
        </p:txBody>
      </p:sp>
      <p:pic>
        <p:nvPicPr>
          <p:cNvPr id="20" name="Picture 19" descr="Close-up of a dollar bill&#10;&#10;AI-generated content may be incorrect.">
            <a:extLst>
              <a:ext uri="{FF2B5EF4-FFF2-40B4-BE49-F238E27FC236}">
                <a16:creationId xmlns:a16="http://schemas.microsoft.com/office/drawing/2014/main" id="{0F882F0D-2E3F-FB8E-7B96-C5C56145E1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800" y="2468300"/>
            <a:ext cx="4870920" cy="32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3060988" y="2188690"/>
            <a:ext cx="4718074" cy="2736483"/>
          </a:xfrm>
          <a:custGeom>
            <a:avLst/>
            <a:gdLst/>
            <a:ahLst/>
            <a:cxnLst/>
            <a:rect l="l" t="t" r="r" b="b"/>
            <a:pathLst>
              <a:path w="5656917" h="3281012">
                <a:moveTo>
                  <a:pt x="0" y="0"/>
                </a:moveTo>
                <a:lnTo>
                  <a:pt x="5656917" y="0"/>
                </a:lnTo>
                <a:lnTo>
                  <a:pt x="5656917" y="3281012"/>
                </a:lnTo>
                <a:lnTo>
                  <a:pt x="0" y="328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79859" y="6056210"/>
            <a:ext cx="3208141" cy="5068700"/>
          </a:xfrm>
          <a:custGeom>
            <a:avLst/>
            <a:gdLst/>
            <a:ahLst/>
            <a:cxnLst/>
            <a:rect l="l" t="t" r="r" b="b"/>
            <a:pathLst>
              <a:path w="3208141" h="5068700">
                <a:moveTo>
                  <a:pt x="0" y="0"/>
                </a:moveTo>
                <a:lnTo>
                  <a:pt x="3208141" y="0"/>
                </a:lnTo>
                <a:lnTo>
                  <a:pt x="3208141" y="5068701"/>
                </a:lnTo>
                <a:lnTo>
                  <a:pt x="0" y="506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400" y="6640687"/>
            <a:ext cx="2615329" cy="3899746"/>
          </a:xfrm>
          <a:custGeom>
            <a:avLst/>
            <a:gdLst/>
            <a:ahLst/>
            <a:cxnLst/>
            <a:rect l="l" t="t" r="r" b="b"/>
            <a:pathLst>
              <a:path w="2615329" h="3899746">
                <a:moveTo>
                  <a:pt x="0" y="0"/>
                </a:moveTo>
                <a:lnTo>
                  <a:pt x="2615329" y="0"/>
                </a:lnTo>
                <a:lnTo>
                  <a:pt x="2615329" y="3899747"/>
                </a:lnTo>
                <a:lnTo>
                  <a:pt x="0" y="38997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274408" y="8590560"/>
            <a:ext cx="1732007" cy="2736483"/>
          </a:xfrm>
          <a:custGeom>
            <a:avLst/>
            <a:gdLst/>
            <a:ahLst/>
            <a:cxnLst/>
            <a:rect l="l" t="t" r="r" b="b"/>
            <a:pathLst>
              <a:path w="1732007" h="2736483">
                <a:moveTo>
                  <a:pt x="0" y="0"/>
                </a:moveTo>
                <a:lnTo>
                  <a:pt x="1732007" y="0"/>
                </a:lnTo>
                <a:lnTo>
                  <a:pt x="1732007" y="2736484"/>
                </a:lnTo>
                <a:lnTo>
                  <a:pt x="0" y="27364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1DC2EF6-2936-464C-7A2B-2390A01578FD}"/>
              </a:ext>
            </a:extLst>
          </p:cNvPr>
          <p:cNvSpPr/>
          <p:nvPr/>
        </p:nvSpPr>
        <p:spPr>
          <a:xfrm>
            <a:off x="990600" y="621580"/>
            <a:ext cx="1981200" cy="3024733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3C20D8ED-133A-BA42-0DB3-F580B2054221}"/>
              </a:ext>
            </a:extLst>
          </p:cNvPr>
          <p:cNvSpPr/>
          <p:nvPr/>
        </p:nvSpPr>
        <p:spPr>
          <a:xfrm rot="2463539">
            <a:off x="15040511" y="9285577"/>
            <a:ext cx="1039454" cy="1033785"/>
          </a:xfrm>
          <a:custGeom>
            <a:avLst/>
            <a:gdLst/>
            <a:ahLst/>
            <a:cxnLst/>
            <a:rect l="l" t="t" r="r" b="b"/>
            <a:pathLst>
              <a:path w="1039454" h="1033785">
                <a:moveTo>
                  <a:pt x="0" y="0"/>
                </a:moveTo>
                <a:lnTo>
                  <a:pt x="1039454" y="0"/>
                </a:lnTo>
                <a:lnTo>
                  <a:pt x="1039454" y="1033785"/>
                </a:lnTo>
                <a:lnTo>
                  <a:pt x="0" y="1033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7C443-2F1F-9212-EA15-EAD162724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627" y="3136024"/>
            <a:ext cx="9270745" cy="47093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KEHA Reports:</a:t>
            </a:r>
          </a:p>
          <a:p>
            <a:pPr marL="403225" indent="-40322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1CE0C"/>
              </a:buClr>
              <a:buFont typeface="Wingdings" panose="05000000000000000000" pitchFamily="2" charset="2"/>
              <a:buChar char="§"/>
              <a:tabLst>
                <a:tab pos="401638" algn="l"/>
              </a:tabLs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Assist in future planning,</a:t>
            </a:r>
          </a:p>
          <a:p>
            <a:pPr marL="403225" indent="-40322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1CE0C"/>
              </a:buClr>
              <a:buFont typeface="Wingdings" panose="05000000000000000000" pitchFamily="2" charset="2"/>
              <a:buChar char="§"/>
              <a:tabLst>
                <a:tab pos="401638" algn="l"/>
              </a:tabLs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Highlight impressive impacts statewide, and</a:t>
            </a:r>
          </a:p>
          <a:p>
            <a:pPr marL="403225" indent="-40322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1CE0C"/>
              </a:buClr>
              <a:buFont typeface="Wingdings" panose="05000000000000000000" pitchFamily="2" charset="2"/>
              <a:buChar char="§"/>
              <a:tabLst>
                <a:tab pos="401638" algn="l"/>
              </a:tabLs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Provide KEHA with information to spotlight clubs, counties, and areas!</a:t>
            </a:r>
          </a:p>
          <a:p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764989-18BE-C676-BCDE-5021F874524A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Share Your Successes!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0529" y="-2161370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8388" y="23722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55708" y="4874698"/>
            <a:ext cx="3777050" cy="5632001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144000" y="7453849"/>
            <a:ext cx="3714257" cy="4147094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A3F6D033-F22A-868A-5A7D-E6AB2963DD5D}"/>
              </a:ext>
            </a:extLst>
          </p:cNvPr>
          <p:cNvSpPr/>
          <p:nvPr/>
        </p:nvSpPr>
        <p:spPr>
          <a:xfrm>
            <a:off x="13549983" y="1820242"/>
            <a:ext cx="3709317" cy="5663081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BC891799-6210-207B-C4DC-ECBB1ED1654F}"/>
              </a:ext>
            </a:extLst>
          </p:cNvPr>
          <p:cNvSpPr/>
          <p:nvPr/>
        </p:nvSpPr>
        <p:spPr>
          <a:xfrm>
            <a:off x="12858257" y="9210458"/>
            <a:ext cx="1451938" cy="966198"/>
          </a:xfrm>
          <a:custGeom>
            <a:avLst/>
            <a:gdLst/>
            <a:ahLst/>
            <a:cxnLst/>
            <a:rect l="l" t="t" r="r" b="b"/>
            <a:pathLst>
              <a:path w="1844059" h="1227137">
                <a:moveTo>
                  <a:pt x="0" y="0"/>
                </a:moveTo>
                <a:lnTo>
                  <a:pt x="1844058" y="0"/>
                </a:lnTo>
                <a:lnTo>
                  <a:pt x="1844058" y="1227137"/>
                </a:lnTo>
                <a:lnTo>
                  <a:pt x="0" y="12271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136D41-AD5F-6903-7B9B-8AEC8F31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692"/>
            <a:ext cx="18288000" cy="1008495"/>
          </a:xfrm>
        </p:spPr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KEHA Mission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B8465-44BC-34DD-039B-CE7E68CCB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2612759"/>
            <a:ext cx="8229600" cy="45259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Improving the quality of life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families and communities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development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volunteer service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51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0921743" flipH="1">
            <a:off x="9789726" y="6808126"/>
            <a:ext cx="8239292" cy="3728279"/>
          </a:xfrm>
          <a:custGeom>
            <a:avLst/>
            <a:gdLst/>
            <a:ahLst/>
            <a:cxnLst/>
            <a:rect l="l" t="t" r="r" b="b"/>
            <a:pathLst>
              <a:path w="13756948" h="6225019">
                <a:moveTo>
                  <a:pt x="13756949" y="0"/>
                </a:moveTo>
                <a:lnTo>
                  <a:pt x="0" y="0"/>
                </a:lnTo>
                <a:lnTo>
                  <a:pt x="0" y="6225019"/>
                </a:lnTo>
                <a:lnTo>
                  <a:pt x="13756949" y="6225019"/>
                </a:lnTo>
                <a:lnTo>
                  <a:pt x="13756949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5544" y="7079067"/>
            <a:ext cx="2287044" cy="3186398"/>
          </a:xfrm>
          <a:custGeom>
            <a:avLst/>
            <a:gdLst/>
            <a:ahLst/>
            <a:cxnLst/>
            <a:rect l="l" t="t" r="r" b="b"/>
            <a:pathLst>
              <a:path w="2287044" h="3186398">
                <a:moveTo>
                  <a:pt x="0" y="0"/>
                </a:moveTo>
                <a:lnTo>
                  <a:pt x="2287044" y="0"/>
                </a:lnTo>
                <a:lnTo>
                  <a:pt x="2287044" y="3186398"/>
                </a:lnTo>
                <a:lnTo>
                  <a:pt x="0" y="318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60479" y="8343900"/>
            <a:ext cx="1667625" cy="2634763"/>
          </a:xfrm>
          <a:custGeom>
            <a:avLst/>
            <a:gdLst/>
            <a:ahLst/>
            <a:cxnLst/>
            <a:rect l="l" t="t" r="r" b="b"/>
            <a:pathLst>
              <a:path w="1667625" h="2634763">
                <a:moveTo>
                  <a:pt x="0" y="0"/>
                </a:moveTo>
                <a:lnTo>
                  <a:pt x="1667625" y="0"/>
                </a:lnTo>
                <a:lnTo>
                  <a:pt x="1667625" y="2634763"/>
                </a:lnTo>
                <a:lnTo>
                  <a:pt x="0" y="263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FF836955-C21E-3535-2075-E053E962CACB}"/>
              </a:ext>
            </a:extLst>
          </p:cNvPr>
          <p:cNvSpPr/>
          <p:nvPr/>
        </p:nvSpPr>
        <p:spPr>
          <a:xfrm>
            <a:off x="13106400" y="190500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E0D04-6227-87B9-A377-E212A6AC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035" y="2552700"/>
            <a:ext cx="12188920" cy="57912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Cultural Arts and Heritage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KEHA clubs and county organizations generated more than $22,700 to support KEHA and community projects through sales of cultural arts and crafts items.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Environment, Housing, and Energy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More than 1,800 have taken steps to make their homes safer.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8F2651-62C3-EB84-50A7-C7503BCFB5D4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2023-2024 Report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33C09-932B-3043-CB7C-F6A7659DA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6839" y="6896100"/>
            <a:ext cx="3009359" cy="468882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21442417">
            <a:off x="-207830" y="29786"/>
            <a:ext cx="3949991" cy="2953931"/>
          </a:xfrm>
          <a:custGeom>
            <a:avLst/>
            <a:gdLst/>
            <a:ahLst/>
            <a:cxnLst/>
            <a:rect l="l" t="t" r="r" b="b"/>
            <a:pathLst>
              <a:path w="3949991" h="295393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00000" flipH="1">
            <a:off x="14589770" y="831756"/>
            <a:ext cx="2900272" cy="4589687"/>
          </a:xfrm>
          <a:custGeom>
            <a:avLst/>
            <a:gdLst/>
            <a:ahLst/>
            <a:cxnLst/>
            <a:rect l="l" t="t" r="r" b="b"/>
            <a:pathLst>
              <a:path w="3597078" h="6616247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404661" flipH="1">
            <a:off x="11928623" y="8565030"/>
            <a:ext cx="3214264" cy="2403730"/>
          </a:xfrm>
          <a:custGeom>
            <a:avLst/>
            <a:gdLst/>
            <a:ahLst/>
            <a:cxnLst/>
            <a:rect l="l" t="t" r="r" b="b"/>
            <a:pathLst>
              <a:path w="3214264" h="2403730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976A03F-DC6C-09BB-EDFE-0B0876B0EAD7}"/>
              </a:ext>
            </a:extLst>
          </p:cNvPr>
          <p:cNvSpPr/>
          <p:nvPr/>
        </p:nvSpPr>
        <p:spPr>
          <a:xfrm>
            <a:off x="-72436" y="5829300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90"/>
                </a:lnTo>
                <a:lnTo>
                  <a:pt x="0" y="4898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72EAEB99-E4D3-C003-5D18-A29E0330D3D8}"/>
              </a:ext>
            </a:extLst>
          </p:cNvPr>
          <p:cNvSpPr/>
          <p:nvPr/>
        </p:nvSpPr>
        <p:spPr>
          <a:xfrm>
            <a:off x="2730067" y="9197338"/>
            <a:ext cx="964846" cy="1089662"/>
          </a:xfrm>
          <a:custGeom>
            <a:avLst/>
            <a:gdLst/>
            <a:ahLst/>
            <a:cxnLst/>
            <a:rect l="l" t="t" r="r" b="b"/>
            <a:pathLst>
              <a:path w="1654907" h="1868991">
                <a:moveTo>
                  <a:pt x="0" y="0"/>
                </a:moveTo>
                <a:lnTo>
                  <a:pt x="1654907" y="0"/>
                </a:lnTo>
                <a:lnTo>
                  <a:pt x="1654907" y="1868992"/>
                </a:lnTo>
                <a:lnTo>
                  <a:pt x="0" y="1868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D580C-8CBF-151C-A2BC-E3A6C0BD2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548" y="2642671"/>
            <a:ext cx="11934427" cy="58330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Family and Individual Development</a:t>
            </a:r>
          </a:p>
          <a:p>
            <a:pPr marL="346075" indent="-346075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More than 1,300 members and family members participated in community projects as part of the self-care program of work.</a:t>
            </a:r>
          </a:p>
          <a:p>
            <a:pPr marL="0" indent="0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4-H Youth Development</a:t>
            </a:r>
          </a:p>
          <a:p>
            <a:pPr>
              <a:lnSpc>
                <a:spcPct val="119000"/>
              </a:lnSpc>
              <a:buClr>
                <a:srgbClr val="E4DC78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KEHA clubs and county organizations provided $25,253 in 4-H camp scholarships.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694627-3F39-928C-6808-0FCFD42CFA5A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2023-2024 Report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0529" y="-2161370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8388" y="23722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55708" y="4874698"/>
            <a:ext cx="3777050" cy="5632001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92200" y="3771900"/>
            <a:ext cx="4364290" cy="5002051"/>
          </a:xfrm>
          <a:custGeom>
            <a:avLst/>
            <a:gdLst/>
            <a:ahLst/>
            <a:cxnLst/>
            <a:rect l="l" t="t" r="r" b="b"/>
            <a:pathLst>
              <a:path w="7180326" h="8229600">
                <a:moveTo>
                  <a:pt x="0" y="0"/>
                </a:moveTo>
                <a:lnTo>
                  <a:pt x="7180326" y="0"/>
                </a:lnTo>
                <a:lnTo>
                  <a:pt x="7180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21342" y="8171247"/>
            <a:ext cx="1888525" cy="2816000"/>
          </a:xfrm>
          <a:custGeom>
            <a:avLst/>
            <a:gdLst/>
            <a:ahLst/>
            <a:cxnLst/>
            <a:rect l="l" t="t" r="r" b="b"/>
            <a:pathLst>
              <a:path w="1888525" h="2816000">
                <a:moveTo>
                  <a:pt x="0" y="0"/>
                </a:moveTo>
                <a:lnTo>
                  <a:pt x="1888525" y="0"/>
                </a:lnTo>
                <a:lnTo>
                  <a:pt x="1888525" y="2816001"/>
                </a:lnTo>
                <a:lnTo>
                  <a:pt x="0" y="28160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01235" y="7826200"/>
            <a:ext cx="3714257" cy="4147094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BB9695-619D-7FC9-F1CD-D1B5B2648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2781300"/>
            <a:ext cx="11353800" cy="516423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Food, Nutrition, and Health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More than 14,500 children were served by a local “backpack for hunger” program.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  <a:p>
            <a:pPr marL="398463" indent="-3984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About 1,300 members participated in the “Healthy Eating Around the World” program.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B6136E-E5A4-588D-E2C0-C7A7649876D9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2023-2024 Report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633742" y="-1130311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D0228B0-B737-FD8F-6EC0-F6CE3CC24783}"/>
              </a:ext>
            </a:extLst>
          </p:cNvPr>
          <p:cNvSpPr/>
          <p:nvPr/>
        </p:nvSpPr>
        <p:spPr>
          <a:xfrm>
            <a:off x="162992" y="4533900"/>
            <a:ext cx="5455843" cy="5423368"/>
          </a:xfrm>
          <a:custGeom>
            <a:avLst/>
            <a:gdLst/>
            <a:ahLst/>
            <a:cxnLst/>
            <a:rect l="l" t="t" r="r" b="b"/>
            <a:pathLst>
              <a:path w="5455843" h="5423368">
                <a:moveTo>
                  <a:pt x="0" y="0"/>
                </a:moveTo>
                <a:lnTo>
                  <a:pt x="5455843" y="0"/>
                </a:lnTo>
                <a:lnTo>
                  <a:pt x="5455843" y="5423368"/>
                </a:lnTo>
                <a:lnTo>
                  <a:pt x="0" y="542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21C2A1-E831-4F90-C851-F0DAACC093E4}"/>
              </a:ext>
            </a:extLst>
          </p:cNvPr>
          <p:cNvGrpSpPr/>
          <p:nvPr/>
        </p:nvGrpSpPr>
        <p:grpSpPr>
          <a:xfrm>
            <a:off x="14810460" y="1712176"/>
            <a:ext cx="2688525" cy="2286000"/>
            <a:chOff x="0" y="0"/>
            <a:chExt cx="2751198" cy="244652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A57664-6E8B-A731-FE97-6AE28C150C7E}"/>
                </a:ext>
              </a:extLst>
            </p:cNvPr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5209EB0-A9EF-D8DA-87FE-0772360B3F14}"/>
                </a:ext>
              </a:extLst>
            </p:cNvPr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FEE975D-E291-8BC9-38D0-3AA4E0DC187C}"/>
                </a:ext>
              </a:extLst>
            </p:cNvPr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0C944-5462-299C-773A-A541D75F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161" y="2702894"/>
            <a:ext cx="12581557" cy="507437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Leadership Development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KEHA members and clubs reported more than 786,000 volunteer hours for community activities and events.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100000"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Management and Safety</a:t>
            </a:r>
          </a:p>
          <a:p>
            <a:pPr>
              <a:buClr>
                <a:srgbClr val="E4DC78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More than 1,600 members increased their understanding of what makes up an estate because of KEHA programming.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4121B3-6FD3-8F29-FB0B-A1AA4AC3AF32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2023-2024 Report Highlights</a:t>
            </a:r>
            <a:endParaRPr lang="en-US" dirty="0"/>
          </a:p>
        </p:txBody>
      </p:sp>
      <p:pic>
        <p:nvPicPr>
          <p:cNvPr id="10" name="Picture 9" descr="A gold bar with stars&#10;&#10;AI-generated content may be incorrect.">
            <a:extLst>
              <a:ext uri="{FF2B5EF4-FFF2-40B4-BE49-F238E27FC236}">
                <a16:creationId xmlns:a16="http://schemas.microsoft.com/office/drawing/2014/main" id="{0573C2AD-EC2E-609C-A859-3E4639BE6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0" y="8830020"/>
            <a:ext cx="2750522" cy="14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2400" y="6532851"/>
            <a:ext cx="3256108" cy="4536535"/>
          </a:xfrm>
          <a:custGeom>
            <a:avLst/>
            <a:gdLst/>
            <a:ahLst/>
            <a:cxnLst/>
            <a:rect l="l" t="t" r="r" b="b"/>
            <a:pathLst>
              <a:path w="3256108" h="4536535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7009103"/>
            <a:ext cx="2935779" cy="3277897"/>
          </a:xfrm>
          <a:custGeom>
            <a:avLst/>
            <a:gdLst/>
            <a:ahLst/>
            <a:cxnLst/>
            <a:rect l="l" t="t" r="r" b="b"/>
            <a:pathLst>
              <a:path w="2935779" h="3277897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90421" y="8568935"/>
            <a:ext cx="1584629" cy="2466833"/>
          </a:xfrm>
          <a:custGeom>
            <a:avLst/>
            <a:gdLst/>
            <a:ahLst/>
            <a:cxnLst/>
            <a:rect l="l" t="t" r="r" b="b"/>
            <a:pathLst>
              <a:path w="1584629" h="2466833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32195" y="-1248546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5339">
            <a:off x="9569906" y="-594517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5339">
            <a:off x="5352167" y="8916170"/>
            <a:ext cx="4139705" cy="3095805"/>
          </a:xfrm>
          <a:custGeom>
            <a:avLst/>
            <a:gdLst/>
            <a:ahLst/>
            <a:cxnLst/>
            <a:rect l="l" t="t" r="r" b="b"/>
            <a:pathLst>
              <a:path w="4139705" h="30958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-2229922" y="425455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51C67A-18CF-F971-AA6F-5469CD125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0" y="2185475"/>
            <a:ext cx="10287000" cy="6781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None/>
            </a:pP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July – KEHA program year begins</a:t>
            </a: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July 1 – Club program of work reports due to county</a:t>
            </a: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July 1 – VSU logs due to county leadership chairperson</a:t>
            </a: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July 8-10, 2025 – National Volunteer Outreach Network Conference – Springfield, IL</a:t>
            </a:r>
          </a:p>
          <a:p>
            <a:pPr marL="0" indent="0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None/>
            </a:pP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August 15 – County educational chairperson program of work reports due via online forms</a:t>
            </a: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August 15 – County VSU reports due via paper forms</a:t>
            </a:r>
          </a:p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ECB297-DAF5-4BFF-9A2B-C874524DF1D3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5109407" y="6880806"/>
            <a:ext cx="2819488" cy="4454648"/>
          </a:xfrm>
          <a:custGeom>
            <a:avLst/>
            <a:gdLst/>
            <a:ahLst/>
            <a:cxnLst/>
            <a:rect l="l" t="t" r="r" b="b"/>
            <a:pathLst>
              <a:path w="2819488" h="4454648">
                <a:moveTo>
                  <a:pt x="0" y="0"/>
                </a:moveTo>
                <a:lnTo>
                  <a:pt x="2819488" y="0"/>
                </a:lnTo>
                <a:lnTo>
                  <a:pt x="2819488" y="4454648"/>
                </a:lnTo>
                <a:lnTo>
                  <a:pt x="0" y="445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376869" y="5886329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89"/>
                </a:lnTo>
                <a:lnTo>
                  <a:pt x="0" y="48981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753600" y="9090699"/>
            <a:ext cx="1479338" cy="1542986"/>
          </a:xfrm>
          <a:custGeom>
            <a:avLst/>
            <a:gdLst/>
            <a:ahLst/>
            <a:cxnLst/>
            <a:rect l="l" t="t" r="r" b="b"/>
            <a:pathLst>
              <a:path w="1479338" h="1542986">
                <a:moveTo>
                  <a:pt x="0" y="0"/>
                </a:moveTo>
                <a:lnTo>
                  <a:pt x="1479338" y="0"/>
                </a:lnTo>
                <a:lnTo>
                  <a:pt x="1479338" y="1542986"/>
                </a:lnTo>
                <a:lnTo>
                  <a:pt x="0" y="15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417397" y="8599566"/>
            <a:ext cx="795937" cy="830182"/>
          </a:xfrm>
          <a:custGeom>
            <a:avLst/>
            <a:gdLst/>
            <a:ahLst/>
            <a:cxnLst/>
            <a:rect l="l" t="t" r="r" b="b"/>
            <a:pathLst>
              <a:path w="795937" h="830182">
                <a:moveTo>
                  <a:pt x="0" y="0"/>
                </a:moveTo>
                <a:lnTo>
                  <a:pt x="795937" y="0"/>
                </a:lnTo>
                <a:lnTo>
                  <a:pt x="795937" y="830182"/>
                </a:lnTo>
                <a:lnTo>
                  <a:pt x="0" y="8301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5109407" y="939837"/>
            <a:ext cx="4381260" cy="2645185"/>
          </a:xfrm>
          <a:custGeom>
            <a:avLst/>
            <a:gdLst/>
            <a:ahLst/>
            <a:cxnLst/>
            <a:rect l="l" t="t" r="r" b="b"/>
            <a:pathLst>
              <a:path w="4381260" h="2645185">
                <a:moveTo>
                  <a:pt x="0" y="0"/>
                </a:moveTo>
                <a:lnTo>
                  <a:pt x="4381260" y="0"/>
                </a:lnTo>
                <a:lnTo>
                  <a:pt x="4381260" y="2645186"/>
                </a:lnTo>
                <a:lnTo>
                  <a:pt x="0" y="26451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A1FEF-C6C9-AF4C-7445-61EAB19C2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68" y="999750"/>
            <a:ext cx="2320493" cy="4331653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09F0E14C-70E9-7347-D089-84A959382643}"/>
              </a:ext>
            </a:extLst>
          </p:cNvPr>
          <p:cNvSpPr/>
          <p:nvPr/>
        </p:nvSpPr>
        <p:spPr>
          <a:xfrm>
            <a:off x="2064219" y="9108130"/>
            <a:ext cx="1015763" cy="1014584"/>
          </a:xfrm>
          <a:custGeom>
            <a:avLst/>
            <a:gdLst/>
            <a:ahLst/>
            <a:cxnLst/>
            <a:rect l="l" t="t" r="r" b="b"/>
            <a:pathLst>
              <a:path w="1015763" h="1014584">
                <a:moveTo>
                  <a:pt x="0" y="0"/>
                </a:moveTo>
                <a:lnTo>
                  <a:pt x="1015763" y="0"/>
                </a:lnTo>
                <a:lnTo>
                  <a:pt x="1015763" y="1014584"/>
                </a:lnTo>
                <a:lnTo>
                  <a:pt x="0" y="101458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06D91-8EDC-576A-42F6-784826518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605" y="2171700"/>
            <a:ext cx="9591780" cy="693643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Membership drive begins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September 15 – Area VSU Reports due to the KEHA State Leadership Development Chairperson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85000"/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October 12-18 – KEHA Week 2025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October 15 – Deadline for learning session proposals for the 2026 KEHA State Meeting</a:t>
            </a:r>
          </a:p>
          <a:p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4A2A56-8DAB-8D59-E7E5-35B6928961DA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79859" y="7645240"/>
            <a:ext cx="2555184" cy="4037060"/>
          </a:xfrm>
          <a:custGeom>
            <a:avLst/>
            <a:gdLst/>
            <a:ahLst/>
            <a:cxnLst/>
            <a:rect l="l" t="t" r="r" b="b"/>
            <a:pathLst>
              <a:path w="2555184" h="4037060">
                <a:moveTo>
                  <a:pt x="0" y="0"/>
                </a:moveTo>
                <a:lnTo>
                  <a:pt x="2555183" y="0"/>
                </a:lnTo>
                <a:lnTo>
                  <a:pt x="2555183" y="4037061"/>
                </a:lnTo>
                <a:lnTo>
                  <a:pt x="0" y="403706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16368" y="6523333"/>
            <a:ext cx="2771558" cy="4132701"/>
          </a:xfrm>
          <a:custGeom>
            <a:avLst/>
            <a:gdLst/>
            <a:ahLst/>
            <a:cxnLst/>
            <a:rect l="l" t="t" r="r" b="b"/>
            <a:pathLst>
              <a:path w="2771558" h="4132701">
                <a:moveTo>
                  <a:pt x="0" y="0"/>
                </a:moveTo>
                <a:lnTo>
                  <a:pt x="2771558" y="0"/>
                </a:lnTo>
                <a:lnTo>
                  <a:pt x="2771558" y="4132701"/>
                </a:lnTo>
                <a:lnTo>
                  <a:pt x="0" y="413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0966815">
            <a:off x="13350389" y="-268189"/>
            <a:ext cx="9890210" cy="4475320"/>
          </a:xfrm>
          <a:custGeom>
            <a:avLst/>
            <a:gdLst/>
            <a:ahLst/>
            <a:cxnLst/>
            <a:rect l="l" t="t" r="r" b="b"/>
            <a:pathLst>
              <a:path w="9890210" h="4475320">
                <a:moveTo>
                  <a:pt x="0" y="0"/>
                </a:moveTo>
                <a:lnTo>
                  <a:pt x="9890210" y="0"/>
                </a:lnTo>
                <a:lnTo>
                  <a:pt x="9890210" y="4475320"/>
                </a:lnTo>
                <a:lnTo>
                  <a:pt x="0" y="44753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2482" y="1415065"/>
            <a:ext cx="1218746" cy="1221317"/>
          </a:xfrm>
          <a:custGeom>
            <a:avLst/>
            <a:gdLst/>
            <a:ahLst/>
            <a:cxnLst/>
            <a:rect l="l" t="t" r="r" b="b"/>
            <a:pathLst>
              <a:path w="1218746" h="1221317">
                <a:moveTo>
                  <a:pt x="0" y="0"/>
                </a:moveTo>
                <a:lnTo>
                  <a:pt x="1218745" y="0"/>
                </a:lnTo>
                <a:lnTo>
                  <a:pt x="1218745" y="1221317"/>
                </a:lnTo>
                <a:lnTo>
                  <a:pt x="0" y="12213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71227" y="368949"/>
            <a:ext cx="658363" cy="659751"/>
          </a:xfrm>
          <a:custGeom>
            <a:avLst/>
            <a:gdLst/>
            <a:ahLst/>
            <a:cxnLst/>
            <a:rect l="l" t="t" r="r" b="b"/>
            <a:pathLst>
              <a:path w="658363" h="659751">
                <a:moveTo>
                  <a:pt x="0" y="0"/>
                </a:moveTo>
                <a:lnTo>
                  <a:pt x="658363" y="0"/>
                </a:lnTo>
                <a:lnTo>
                  <a:pt x="658363" y="659751"/>
                </a:lnTo>
                <a:lnTo>
                  <a:pt x="0" y="6597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4434" y="5912675"/>
            <a:ext cx="1218746" cy="1221317"/>
          </a:xfrm>
          <a:custGeom>
            <a:avLst/>
            <a:gdLst/>
            <a:ahLst/>
            <a:cxnLst/>
            <a:rect l="l" t="t" r="r" b="b"/>
            <a:pathLst>
              <a:path w="1218746" h="1221317">
                <a:moveTo>
                  <a:pt x="0" y="0"/>
                </a:moveTo>
                <a:lnTo>
                  <a:pt x="1218746" y="0"/>
                </a:lnTo>
                <a:lnTo>
                  <a:pt x="1218746" y="1221317"/>
                </a:lnTo>
                <a:lnTo>
                  <a:pt x="0" y="12213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023180" y="4866558"/>
            <a:ext cx="658363" cy="659751"/>
          </a:xfrm>
          <a:custGeom>
            <a:avLst/>
            <a:gdLst/>
            <a:ahLst/>
            <a:cxnLst/>
            <a:rect l="l" t="t" r="r" b="b"/>
            <a:pathLst>
              <a:path w="658363" h="659751">
                <a:moveTo>
                  <a:pt x="0" y="0"/>
                </a:moveTo>
                <a:lnTo>
                  <a:pt x="658362" y="0"/>
                </a:lnTo>
                <a:lnTo>
                  <a:pt x="658362" y="659752"/>
                </a:lnTo>
                <a:lnTo>
                  <a:pt x="0" y="65975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-1052518" y="3164719"/>
            <a:ext cx="2221929" cy="1288719"/>
          </a:xfrm>
          <a:custGeom>
            <a:avLst/>
            <a:gdLst/>
            <a:ahLst/>
            <a:cxnLst/>
            <a:rect l="l" t="t" r="r" b="b"/>
            <a:pathLst>
              <a:path w="2221929" h="1288719">
                <a:moveTo>
                  <a:pt x="2221929" y="0"/>
                </a:moveTo>
                <a:lnTo>
                  <a:pt x="0" y="0"/>
                </a:lnTo>
                <a:lnTo>
                  <a:pt x="0" y="1288718"/>
                </a:lnTo>
                <a:lnTo>
                  <a:pt x="2221929" y="1288718"/>
                </a:lnTo>
                <a:lnTo>
                  <a:pt x="2221929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423544D9-BB58-C40F-41EB-3EDAF32785CA}"/>
              </a:ext>
            </a:extLst>
          </p:cNvPr>
          <p:cNvSpPr/>
          <p:nvPr/>
        </p:nvSpPr>
        <p:spPr>
          <a:xfrm>
            <a:off x="14173200" y="9350188"/>
            <a:ext cx="1407778" cy="936812"/>
          </a:xfrm>
          <a:custGeom>
            <a:avLst/>
            <a:gdLst/>
            <a:ahLst/>
            <a:cxnLst/>
            <a:rect l="l" t="t" r="r" b="b"/>
            <a:pathLst>
              <a:path w="1844059" h="1227137">
                <a:moveTo>
                  <a:pt x="0" y="0"/>
                </a:moveTo>
                <a:lnTo>
                  <a:pt x="1844058" y="0"/>
                </a:lnTo>
                <a:lnTo>
                  <a:pt x="1844058" y="1227137"/>
                </a:lnTo>
                <a:lnTo>
                  <a:pt x="0" y="1227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EA94B-451F-44F4-2D2C-AE9A3B917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0" y="2120793"/>
            <a:ext cx="13182600" cy="7501519"/>
          </a:xfrm>
        </p:spPr>
        <p:txBody>
          <a:bodyPr>
            <a:noAutofit/>
          </a:bodyPr>
          <a:lstStyle/>
          <a:p>
            <a:pPr marL="0" lvl="0" indent="0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SzPct val="85000"/>
              <a:buNone/>
              <a:defRPr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</a:p>
          <a:p>
            <a:pPr marL="228600" lvl="0" indent="-228600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November TBA – Fall KEHA Board Meeting</a:t>
            </a:r>
          </a:p>
          <a:p>
            <a:pPr marL="228600" lvl="0" indent="-228600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  <a:buClr>
                <a:srgbClr val="E1CE0C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November 15 – 990N deadline for 501(c)(3)s with a June 30 fiscal year end</a:t>
            </a:r>
          </a:p>
          <a:p>
            <a:pPr>
              <a:lnSpc>
                <a:spcPct val="119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9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</a:p>
          <a:p>
            <a:pPr>
              <a:lnSpc>
                <a:spcPct val="119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December 1 – Membership dues due to county treasurer</a:t>
            </a:r>
          </a:p>
          <a:p>
            <a:pPr>
              <a:lnSpc>
                <a:spcPct val="119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December 15 – County KEHA dues due to the area treasurer and state treasurer</a:t>
            </a:r>
          </a:p>
          <a:p>
            <a:pPr>
              <a:lnSpc>
                <a:spcPct val="119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December 31 – County KEHA dues delinquent if not received by the KEHA state treasurer</a:t>
            </a:r>
          </a:p>
          <a:p>
            <a:pPr>
              <a:lnSpc>
                <a:spcPct val="119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December 31 – County Membership Recognition Report due to the Area Vice President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46FAD8-6AE6-408A-C97C-33F8EFFD26E2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30400" y="8336889"/>
            <a:ext cx="2415983" cy="2697527"/>
          </a:xfrm>
          <a:custGeom>
            <a:avLst/>
            <a:gdLst/>
            <a:ahLst/>
            <a:cxnLst/>
            <a:rect l="l" t="t" r="r" b="b"/>
            <a:pathLst>
              <a:path w="2415983" h="2697527">
                <a:moveTo>
                  <a:pt x="0" y="0"/>
                </a:moveTo>
                <a:lnTo>
                  <a:pt x="2415983" y="0"/>
                </a:lnTo>
                <a:lnTo>
                  <a:pt x="2415983" y="2697527"/>
                </a:lnTo>
                <a:lnTo>
                  <a:pt x="0" y="269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6999" y="1739938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4838" y="1173688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6999" y="697771"/>
            <a:ext cx="603401" cy="629362"/>
          </a:xfrm>
          <a:custGeom>
            <a:avLst/>
            <a:gdLst/>
            <a:ahLst/>
            <a:cxnLst/>
            <a:rect l="l" t="t" r="r" b="b"/>
            <a:pathLst>
              <a:path w="603401" h="629362">
                <a:moveTo>
                  <a:pt x="0" y="0"/>
                </a:moveTo>
                <a:lnTo>
                  <a:pt x="603401" y="0"/>
                </a:lnTo>
                <a:lnTo>
                  <a:pt x="603401" y="629362"/>
                </a:lnTo>
                <a:lnTo>
                  <a:pt x="0" y="6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83684" y="195843"/>
            <a:ext cx="3864106" cy="3387517"/>
          </a:xfrm>
          <a:custGeom>
            <a:avLst/>
            <a:gdLst/>
            <a:ahLst/>
            <a:cxnLst/>
            <a:rect l="l" t="t" r="r" b="b"/>
            <a:pathLst>
              <a:path w="3164990" h="3232158">
                <a:moveTo>
                  <a:pt x="0" y="0"/>
                </a:moveTo>
                <a:lnTo>
                  <a:pt x="3164990" y="0"/>
                </a:lnTo>
                <a:lnTo>
                  <a:pt x="3164990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5339">
            <a:off x="14409391" y="7143374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8"/>
                </a:lnTo>
                <a:lnTo>
                  <a:pt x="0" y="28421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09569" y="8114468"/>
            <a:ext cx="5318103" cy="3084499"/>
          </a:xfrm>
          <a:custGeom>
            <a:avLst/>
            <a:gdLst/>
            <a:ahLst/>
            <a:cxnLst/>
            <a:rect l="l" t="t" r="r" b="b"/>
            <a:pathLst>
              <a:path w="5318103" h="3084499">
                <a:moveTo>
                  <a:pt x="0" y="0"/>
                </a:moveTo>
                <a:lnTo>
                  <a:pt x="5318102" y="0"/>
                </a:lnTo>
                <a:lnTo>
                  <a:pt x="5318102" y="3084500"/>
                </a:lnTo>
                <a:lnTo>
                  <a:pt x="0" y="3084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433479" y="6797602"/>
            <a:ext cx="1804531" cy="2514143"/>
          </a:xfrm>
          <a:custGeom>
            <a:avLst/>
            <a:gdLst/>
            <a:ahLst/>
            <a:cxnLst/>
            <a:rect l="l" t="t" r="r" b="b"/>
            <a:pathLst>
              <a:path w="1804531" h="2514143">
                <a:moveTo>
                  <a:pt x="1804531" y="0"/>
                </a:moveTo>
                <a:lnTo>
                  <a:pt x="0" y="0"/>
                </a:lnTo>
                <a:lnTo>
                  <a:pt x="0" y="2514142"/>
                </a:lnTo>
                <a:lnTo>
                  <a:pt x="1804531" y="2514142"/>
                </a:lnTo>
                <a:lnTo>
                  <a:pt x="1804531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03307" y="8520273"/>
            <a:ext cx="1804531" cy="2514143"/>
          </a:xfrm>
          <a:custGeom>
            <a:avLst/>
            <a:gdLst/>
            <a:ahLst/>
            <a:cxnLst/>
            <a:rect l="l" t="t" r="r" b="b"/>
            <a:pathLst>
              <a:path w="1804531" h="2514143">
                <a:moveTo>
                  <a:pt x="0" y="0"/>
                </a:moveTo>
                <a:lnTo>
                  <a:pt x="1804532" y="0"/>
                </a:lnTo>
                <a:lnTo>
                  <a:pt x="1804532" y="2514143"/>
                </a:lnTo>
                <a:lnTo>
                  <a:pt x="0" y="251414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BE7741-D441-1725-A352-DB68630B994B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5C02DB2-6B7D-D806-6F91-B50CB498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095" y="2330577"/>
            <a:ext cx="10972800" cy="59017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March 1 - Due date for: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KEHA Contest Entries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KEHA Development Grant and Mini-Grant Applications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KEHA Scholarship Applications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March 15 – Showcase forms for KEHA State Meeting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March TBA – Spring KEHA State Board Meeting in Lexington, KY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8388" y="23722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55708" y="4874698"/>
            <a:ext cx="3777050" cy="5632001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470429" y="7368522"/>
            <a:ext cx="3714257" cy="4147094"/>
          </a:xfrm>
          <a:custGeom>
            <a:avLst/>
            <a:gdLst/>
            <a:ahLst/>
            <a:cxnLst/>
            <a:rect l="l" t="t" r="r" b="b"/>
            <a:pathLst>
              <a:path w="3714257" h="4147094">
                <a:moveTo>
                  <a:pt x="0" y="0"/>
                </a:moveTo>
                <a:lnTo>
                  <a:pt x="3714257" y="0"/>
                </a:lnTo>
                <a:lnTo>
                  <a:pt x="3714257" y="4147094"/>
                </a:lnTo>
                <a:lnTo>
                  <a:pt x="0" y="4147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A3F6D033-F22A-868A-5A7D-E6AB2963DD5D}"/>
              </a:ext>
            </a:extLst>
          </p:cNvPr>
          <p:cNvSpPr/>
          <p:nvPr/>
        </p:nvSpPr>
        <p:spPr>
          <a:xfrm>
            <a:off x="14178886" y="844931"/>
            <a:ext cx="3709317" cy="5663081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162AC3A8-DF6A-B8C0-41D6-F8F23C7E1A68}"/>
              </a:ext>
            </a:extLst>
          </p:cNvPr>
          <p:cNvSpPr/>
          <p:nvPr/>
        </p:nvSpPr>
        <p:spPr>
          <a:xfrm>
            <a:off x="13184686" y="8828031"/>
            <a:ext cx="1132063" cy="1228076"/>
          </a:xfrm>
          <a:custGeom>
            <a:avLst/>
            <a:gdLst/>
            <a:ahLst/>
            <a:cxnLst/>
            <a:rect l="l" t="t" r="r" b="b"/>
            <a:pathLst>
              <a:path w="1330950" h="1443831">
                <a:moveTo>
                  <a:pt x="0" y="0"/>
                </a:moveTo>
                <a:lnTo>
                  <a:pt x="1330950" y="0"/>
                </a:lnTo>
                <a:lnTo>
                  <a:pt x="1330950" y="1443831"/>
                </a:lnTo>
                <a:lnTo>
                  <a:pt x="0" y="1443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C8D700-BFFA-43CD-4E33-50A29310B0C5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494F8A6F-F97C-83DA-2B66-6AA00D76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272" y="2252521"/>
            <a:ext cx="9198446" cy="554852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</a:p>
          <a:p>
            <a:pPr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April 10 – Postmark deadline for state credentials for: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Vice President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Treasurer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Environment, Housing, and Energy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Leadership Development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Food, Nutrition, and Health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Marketing and Publicity</a:t>
            </a:r>
          </a:p>
        </p:txBody>
      </p:sp>
    </p:spTree>
    <p:extLst>
      <p:ext uri="{BB962C8B-B14F-4D97-AF65-F5344CB8AC3E}">
        <p14:creationId xmlns:p14="http://schemas.microsoft.com/office/powerpoint/2010/main" val="24699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30129" y="3848100"/>
            <a:ext cx="1790851" cy="1867902"/>
          </a:xfrm>
          <a:custGeom>
            <a:avLst/>
            <a:gdLst/>
            <a:ahLst/>
            <a:cxnLst/>
            <a:rect l="l" t="t" r="r" b="b"/>
            <a:pathLst>
              <a:path w="1790851" h="1867902">
                <a:moveTo>
                  <a:pt x="0" y="0"/>
                </a:moveTo>
                <a:lnTo>
                  <a:pt x="1790851" y="0"/>
                </a:lnTo>
                <a:lnTo>
                  <a:pt x="1790851" y="1867902"/>
                </a:lnTo>
                <a:lnTo>
                  <a:pt x="0" y="18679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42891">
            <a:off x="1124687" y="7087138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96174" y="6122766"/>
            <a:ext cx="1007106" cy="1050436"/>
          </a:xfrm>
          <a:custGeom>
            <a:avLst/>
            <a:gdLst/>
            <a:ahLst/>
            <a:cxnLst/>
            <a:rect l="l" t="t" r="r" b="b"/>
            <a:pathLst>
              <a:path w="1007106" h="1050436">
                <a:moveTo>
                  <a:pt x="0" y="0"/>
                </a:moveTo>
                <a:lnTo>
                  <a:pt x="1007106" y="0"/>
                </a:lnTo>
                <a:lnTo>
                  <a:pt x="1007106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30654" y="5143500"/>
            <a:ext cx="865520" cy="902759"/>
          </a:xfrm>
          <a:custGeom>
            <a:avLst/>
            <a:gdLst/>
            <a:ahLst/>
            <a:cxnLst/>
            <a:rect l="l" t="t" r="r" b="b"/>
            <a:pathLst>
              <a:path w="865520" h="902759">
                <a:moveTo>
                  <a:pt x="0" y="0"/>
                </a:moveTo>
                <a:lnTo>
                  <a:pt x="865521" y="0"/>
                </a:lnTo>
                <a:lnTo>
                  <a:pt x="865521" y="902759"/>
                </a:lnTo>
                <a:lnTo>
                  <a:pt x="0" y="9027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946953" y="103145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C69E67B5-1ED2-78A2-A6B0-D0F984059D0F}"/>
              </a:ext>
            </a:extLst>
          </p:cNvPr>
          <p:cNvSpPr/>
          <p:nvPr/>
        </p:nvSpPr>
        <p:spPr>
          <a:xfrm>
            <a:off x="-720782" y="7433821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C7F788-739C-969C-2112-64A599EEA9F9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BC1FDB99-3CBC-3903-2532-0F06AE571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015" y="2667226"/>
            <a:ext cx="10830676" cy="6591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April/May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April 13 – Reservation deadline for conference rate at State Meeting hotel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April 13 – Postmark deadline for early registration for the 2026 KEHA State Meeting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April 28 – Final postmark deadline for registration for the 2026 KEHA State Meeting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April 26-May 1 – Associated Country Women of the World (ACWW) Triennial Conference, Ottawa, Canada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2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25779" y="4154016"/>
            <a:ext cx="1790851" cy="1867902"/>
          </a:xfrm>
          <a:custGeom>
            <a:avLst/>
            <a:gdLst/>
            <a:ahLst/>
            <a:cxnLst/>
            <a:rect l="l" t="t" r="r" b="b"/>
            <a:pathLst>
              <a:path w="1790851" h="1867902">
                <a:moveTo>
                  <a:pt x="0" y="0"/>
                </a:moveTo>
                <a:lnTo>
                  <a:pt x="1790851" y="0"/>
                </a:lnTo>
                <a:lnTo>
                  <a:pt x="1790851" y="1867902"/>
                </a:lnTo>
                <a:lnTo>
                  <a:pt x="0" y="18679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42891">
            <a:off x="920190" y="6584348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076977" y="4143257"/>
            <a:ext cx="1007106" cy="1050436"/>
          </a:xfrm>
          <a:custGeom>
            <a:avLst/>
            <a:gdLst/>
            <a:ahLst/>
            <a:cxnLst/>
            <a:rect l="l" t="t" r="r" b="b"/>
            <a:pathLst>
              <a:path w="1007106" h="1050436">
                <a:moveTo>
                  <a:pt x="0" y="0"/>
                </a:moveTo>
                <a:lnTo>
                  <a:pt x="1007106" y="0"/>
                </a:lnTo>
                <a:lnTo>
                  <a:pt x="1007106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18563" y="6021918"/>
            <a:ext cx="865520" cy="902759"/>
          </a:xfrm>
          <a:custGeom>
            <a:avLst/>
            <a:gdLst/>
            <a:ahLst/>
            <a:cxnLst/>
            <a:rect l="l" t="t" r="r" b="b"/>
            <a:pathLst>
              <a:path w="865520" h="902759">
                <a:moveTo>
                  <a:pt x="0" y="0"/>
                </a:moveTo>
                <a:lnTo>
                  <a:pt x="865521" y="0"/>
                </a:lnTo>
                <a:lnTo>
                  <a:pt x="865521" y="902759"/>
                </a:lnTo>
                <a:lnTo>
                  <a:pt x="0" y="9027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782800" y="250619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C69E67B5-1ED2-78A2-A6B0-D0F984059D0F}"/>
              </a:ext>
            </a:extLst>
          </p:cNvPr>
          <p:cNvSpPr/>
          <p:nvPr/>
        </p:nvSpPr>
        <p:spPr>
          <a:xfrm>
            <a:off x="-720782" y="7433821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108A5A35-13AD-0689-8132-54F177057ED7}"/>
              </a:ext>
            </a:extLst>
          </p:cNvPr>
          <p:cNvSpPr/>
          <p:nvPr/>
        </p:nvSpPr>
        <p:spPr>
          <a:xfrm>
            <a:off x="14782800" y="9163085"/>
            <a:ext cx="1015763" cy="1014584"/>
          </a:xfrm>
          <a:custGeom>
            <a:avLst/>
            <a:gdLst/>
            <a:ahLst/>
            <a:cxnLst/>
            <a:rect l="l" t="t" r="r" b="b"/>
            <a:pathLst>
              <a:path w="1015763" h="1014584">
                <a:moveTo>
                  <a:pt x="0" y="0"/>
                </a:moveTo>
                <a:lnTo>
                  <a:pt x="1015763" y="0"/>
                </a:lnTo>
                <a:lnTo>
                  <a:pt x="1015763" y="1014584"/>
                </a:lnTo>
                <a:lnTo>
                  <a:pt x="0" y="101458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32EE4-3139-D41B-2132-B837DDCD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" y="843057"/>
            <a:ext cx="18288000" cy="957919"/>
          </a:xfrm>
        </p:spPr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KEHA - Education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CEF3AA-CEFE-0B1F-CFF8-F06D4BF71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060" y="2397033"/>
            <a:ext cx="11582400" cy="593481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 a program of work for your club and county.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Address needs of members, individuals, and families in your communities, in the state, and around the globe.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 goals, lessons, and projects from the eight state educational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chairpeople’s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programs of work.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 club and county programs with the county FCS Extension plan of work.</a:t>
            </a:r>
          </a:p>
          <a:p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925530" y="744126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5925800" y="7131811"/>
            <a:ext cx="2819400" cy="39320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1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1" y="4710415"/>
                </a:lnTo>
                <a:lnTo>
                  <a:pt x="3377541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1897" y="2478664"/>
            <a:ext cx="1399030" cy="1401981"/>
          </a:xfrm>
          <a:custGeom>
            <a:avLst/>
            <a:gdLst/>
            <a:ahLst/>
            <a:cxnLst/>
            <a:rect l="l" t="t" r="r" b="b"/>
            <a:pathLst>
              <a:path w="1399030" h="1401981">
                <a:moveTo>
                  <a:pt x="0" y="0"/>
                </a:moveTo>
                <a:lnTo>
                  <a:pt x="1399030" y="0"/>
                </a:lnTo>
                <a:lnTo>
                  <a:pt x="1399030" y="1401981"/>
                </a:lnTo>
                <a:lnTo>
                  <a:pt x="0" y="14019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80997" y="5657441"/>
            <a:ext cx="1310003" cy="420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8"/>
              </a:lnSpc>
            </a:pPr>
            <a:r>
              <a:rPr lang="en-US" sz="2520" u="none" strike="noStrik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20226" y="7801446"/>
            <a:ext cx="2063399" cy="1834890"/>
            <a:chOff x="0" y="0"/>
            <a:chExt cx="2751198" cy="2446520"/>
          </a:xfrm>
        </p:grpSpPr>
        <p:sp>
          <p:nvSpPr>
            <p:cNvPr id="12" name="Freeform 12"/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CDD8BA68-564F-8033-64A5-492FA9A3290D}"/>
              </a:ext>
            </a:extLst>
          </p:cNvPr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79F27F1-8009-E67B-83C6-245B35D2E776}"/>
              </a:ext>
            </a:extLst>
          </p:cNvPr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8B7FB92-5E64-EDC1-5D93-5B3777DEB021}"/>
              </a:ext>
            </a:extLst>
          </p:cNvPr>
          <p:cNvSpPr/>
          <p:nvPr/>
        </p:nvSpPr>
        <p:spPr>
          <a:xfrm rot="3698347" flipH="1">
            <a:off x="9331213" y="6326820"/>
            <a:ext cx="4128493" cy="4216109"/>
          </a:xfrm>
          <a:custGeom>
            <a:avLst/>
            <a:gdLst/>
            <a:ahLst/>
            <a:cxnLst/>
            <a:rect l="l" t="t" r="r" b="b"/>
            <a:pathLst>
              <a:path w="3164990" h="3232158">
                <a:moveTo>
                  <a:pt x="0" y="0"/>
                </a:moveTo>
                <a:lnTo>
                  <a:pt x="3164989" y="0"/>
                </a:lnTo>
                <a:lnTo>
                  <a:pt x="3164989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E3E0F-DBA2-A994-EE96-25C06BFA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788" y="2509269"/>
            <a:ext cx="11042424" cy="4932000"/>
          </a:xfrm>
        </p:spPr>
        <p:txBody>
          <a:bodyPr>
            <a:normAutofit/>
          </a:bodyPr>
          <a:lstStyle/>
          <a:p>
            <a:pPr marL="0" indent="0">
              <a:lnSpc>
                <a:spcPct val="119000"/>
              </a:lnSpc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9000"/>
              </a:lnSpc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 12-14 – 2026 KEHA State Meeting, Lexington, KY</a:t>
            </a:r>
          </a:p>
          <a:p>
            <a:pPr marL="0" indent="0">
              <a:lnSpc>
                <a:spcPct val="119000"/>
              </a:lnSpc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 15 –990N deadline for 501(c)(3)s with a Dec. 31 fiscal year end</a:t>
            </a:r>
          </a:p>
          <a:p>
            <a:pPr marL="0" indent="0">
              <a:lnSpc>
                <a:spcPct val="119000"/>
              </a:lnSpc>
              <a:spcBef>
                <a:spcPts val="1200"/>
              </a:spcBef>
              <a:buClr>
                <a:schemeClr val="accent2"/>
              </a:buClr>
              <a:buNone/>
            </a:pP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9000"/>
              </a:lnSpc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</a:p>
          <a:p>
            <a:pPr marL="339725" indent="-339725">
              <a:lnSpc>
                <a:spcPct val="119000"/>
              </a:lnSpc>
              <a:spcBef>
                <a:spcPts val="1800"/>
              </a:spcBef>
              <a:buClr>
                <a:srgbClr val="E1CE0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KEHA Program Year Ends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9399B61-528F-1C9F-0615-5EF87AEB42A1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Dates to Remember</a:t>
            </a:r>
            <a:endParaRPr lang="en-US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EC9DBEED-9506-1127-9B8B-ABC0D9CDD782}"/>
              </a:ext>
            </a:extLst>
          </p:cNvPr>
          <p:cNvSpPr/>
          <p:nvPr/>
        </p:nvSpPr>
        <p:spPr>
          <a:xfrm rot="21114790">
            <a:off x="12001135" y="4780179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488" y="7218559"/>
            <a:ext cx="2418972" cy="3765676"/>
          </a:xfrm>
          <a:custGeom>
            <a:avLst/>
            <a:gdLst/>
            <a:ahLst/>
            <a:cxnLst/>
            <a:rect l="l" t="t" r="r" b="b"/>
            <a:pathLst>
              <a:path w="1584629" h="2466833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5339">
            <a:off x="13184037" y="313583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5339">
            <a:off x="14992350" y="3016110"/>
            <a:ext cx="4139705" cy="3095805"/>
          </a:xfrm>
          <a:custGeom>
            <a:avLst/>
            <a:gdLst/>
            <a:ahLst/>
            <a:cxnLst/>
            <a:rect l="l" t="t" r="r" b="b"/>
            <a:pathLst>
              <a:path w="4139705" h="30958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B3B5D9B1-1BD8-04D1-79BA-14F08B89DE88}"/>
              </a:ext>
            </a:extLst>
          </p:cNvPr>
          <p:cNvSpPr/>
          <p:nvPr/>
        </p:nvSpPr>
        <p:spPr>
          <a:xfrm>
            <a:off x="11734800" y="9101397"/>
            <a:ext cx="1045769" cy="1134463"/>
          </a:xfrm>
          <a:custGeom>
            <a:avLst/>
            <a:gdLst/>
            <a:ahLst/>
            <a:cxnLst/>
            <a:rect l="l" t="t" r="r" b="b"/>
            <a:pathLst>
              <a:path w="1330950" h="1443831">
                <a:moveTo>
                  <a:pt x="0" y="0"/>
                </a:moveTo>
                <a:lnTo>
                  <a:pt x="1330950" y="0"/>
                </a:lnTo>
                <a:lnTo>
                  <a:pt x="1330950" y="1443831"/>
                </a:lnTo>
                <a:lnTo>
                  <a:pt x="0" y="14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860C6-64EC-DE58-4AAE-A659BFB166E3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Stay in the Loop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4DEC8EF-1630-264D-3D90-993F145A9D29}"/>
              </a:ext>
            </a:extLst>
          </p:cNvPr>
          <p:cNvSpPr txBox="1">
            <a:spLocks/>
          </p:cNvSpPr>
          <p:nvPr/>
        </p:nvSpPr>
        <p:spPr>
          <a:xfrm>
            <a:off x="8686800" y="2677500"/>
            <a:ext cx="5749812" cy="493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spcAft>
                <a:spcPts val="1800"/>
              </a:spcAft>
              <a:buClr>
                <a:srgbClr val="005DAA">
                  <a:lumMod val="75000"/>
                </a:srgbClr>
              </a:buClr>
              <a:buFont typeface="Wingdings" charset="2"/>
              <a:buChar char="§"/>
              <a:tabLst>
                <a:tab pos="284163" algn="l"/>
              </a:tabLs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Public Website: www.keha.org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https://keha.ca.uky.edu/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8925" indent="-288925">
              <a:spcAft>
                <a:spcPts val="1800"/>
              </a:spcAft>
              <a:buClr>
                <a:srgbClr val="005DAA">
                  <a:lumMod val="75000"/>
                </a:srgbClr>
              </a:buClr>
              <a:buFont typeface="Wingdings" charset="2"/>
              <a:buChar char="§"/>
              <a:tabLst>
                <a:tab pos="284163" algn="l"/>
              </a:tabLs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www.facebook.com/OfficialKEHA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8925" indent="-288925">
              <a:spcAft>
                <a:spcPts val="1800"/>
              </a:spcAft>
              <a:buClr>
                <a:srgbClr val="005DAA">
                  <a:lumMod val="75000"/>
                </a:srgbClr>
              </a:buClr>
              <a:buFont typeface="Wingdings" charset="2"/>
              <a:buChar char="§"/>
              <a:tabLst>
                <a:tab pos="284163" algn="l"/>
              </a:tabLs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Annual Newsletter</a:t>
            </a:r>
          </a:p>
          <a:p>
            <a:pPr marL="288925" indent="-288925">
              <a:spcAft>
                <a:spcPts val="1800"/>
              </a:spcAft>
              <a:buClr>
                <a:srgbClr val="005DAA">
                  <a:lumMod val="75000"/>
                </a:srgbClr>
              </a:buClr>
              <a:buFont typeface="Wingdings" charset="2"/>
              <a:buChar char="§"/>
              <a:tabLst>
                <a:tab pos="284163" algn="l"/>
              </a:tabLs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KEHA News and Notes</a:t>
            </a:r>
          </a:p>
          <a:p>
            <a:pPr marL="288925" indent="-288925">
              <a:spcAft>
                <a:spcPts val="1800"/>
              </a:spcAft>
              <a:buClr>
                <a:srgbClr val="005DAA">
                  <a:lumMod val="75000"/>
                </a:srgbClr>
              </a:buClr>
              <a:buFont typeface="Wingdings" charset="2"/>
              <a:buChar char="§"/>
              <a:tabLst>
                <a:tab pos="284163" algn="l"/>
              </a:tabLs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County Newsletters and Social Media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767ACE-1737-4C9E-EA51-9B1045368E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108" y="6424295"/>
            <a:ext cx="5595259" cy="2331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82A5B0-A253-6249-8B9C-1C347CAA13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1269" y="2093335"/>
            <a:ext cx="6763098" cy="4038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E7C8E69A-6B6F-C076-855E-45027593E3CC}"/>
              </a:ext>
            </a:extLst>
          </p:cNvPr>
          <p:cNvSpPr/>
          <p:nvPr/>
        </p:nvSpPr>
        <p:spPr>
          <a:xfrm>
            <a:off x="12649200" y="6249024"/>
            <a:ext cx="6018989" cy="4114800"/>
          </a:xfrm>
          <a:custGeom>
            <a:avLst/>
            <a:gdLst/>
            <a:ahLst/>
            <a:cxnLst/>
            <a:rect l="l" t="t" r="r" b="b"/>
            <a:pathLst>
              <a:path w="6018989" h="4114800">
                <a:moveTo>
                  <a:pt x="0" y="0"/>
                </a:moveTo>
                <a:lnTo>
                  <a:pt x="6018990" y="0"/>
                </a:lnTo>
                <a:lnTo>
                  <a:pt x="6018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584017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237981" flipH="1">
            <a:off x="6145859" y="7931793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8395055">
            <a:off x="3361003" y="825584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59CCDBCE-D704-C9B8-378D-D805B2D6DE4F}"/>
              </a:ext>
            </a:extLst>
          </p:cNvPr>
          <p:cNvSpPr/>
          <p:nvPr/>
        </p:nvSpPr>
        <p:spPr>
          <a:xfrm>
            <a:off x="14484633" y="490992"/>
            <a:ext cx="3034038" cy="8227899"/>
          </a:xfrm>
          <a:custGeom>
            <a:avLst/>
            <a:gdLst/>
            <a:ahLst/>
            <a:cxnLst/>
            <a:rect l="l" t="t" r="r" b="b"/>
            <a:pathLst>
              <a:path w="1629925" h="4420135">
                <a:moveTo>
                  <a:pt x="0" y="0"/>
                </a:moveTo>
                <a:lnTo>
                  <a:pt x="1629925" y="0"/>
                </a:lnTo>
                <a:lnTo>
                  <a:pt x="1629925" y="4420135"/>
                </a:lnTo>
                <a:lnTo>
                  <a:pt x="0" y="4420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7ED832BA-0BF8-A47A-8676-E5DD65832F3D}"/>
              </a:ext>
            </a:extLst>
          </p:cNvPr>
          <p:cNvGrpSpPr/>
          <p:nvPr/>
        </p:nvGrpSpPr>
        <p:grpSpPr>
          <a:xfrm>
            <a:off x="2760996" y="3388881"/>
            <a:ext cx="10744200" cy="4504506"/>
            <a:chOff x="0" y="0"/>
            <a:chExt cx="3212182" cy="772768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9DA558AD-76AF-CFFB-E77F-C2C6C0672F26}"/>
                </a:ext>
              </a:extLst>
            </p:cNvPr>
            <p:cNvSpPr/>
            <p:nvPr/>
          </p:nvSpPr>
          <p:spPr>
            <a:xfrm>
              <a:off x="0" y="0"/>
              <a:ext cx="3212182" cy="772768"/>
            </a:xfrm>
            <a:custGeom>
              <a:avLst/>
              <a:gdLst/>
              <a:ahLst/>
              <a:cxnLst/>
              <a:rect l="l" t="t" r="r" b="b"/>
              <a:pathLst>
                <a:path w="3212182" h="772768">
                  <a:moveTo>
                    <a:pt x="5713" y="0"/>
                  </a:moveTo>
                  <a:lnTo>
                    <a:pt x="3206469" y="0"/>
                  </a:lnTo>
                  <a:cubicBezTo>
                    <a:pt x="3207984" y="0"/>
                    <a:pt x="3209437" y="602"/>
                    <a:pt x="3210508" y="1673"/>
                  </a:cubicBezTo>
                  <a:cubicBezTo>
                    <a:pt x="3211580" y="2745"/>
                    <a:pt x="3212182" y="4198"/>
                    <a:pt x="3212182" y="5713"/>
                  </a:cubicBezTo>
                  <a:lnTo>
                    <a:pt x="3212182" y="767055"/>
                  </a:lnTo>
                  <a:cubicBezTo>
                    <a:pt x="3212182" y="770210"/>
                    <a:pt x="3209624" y="772768"/>
                    <a:pt x="3206469" y="772768"/>
                  </a:cubicBezTo>
                  <a:lnTo>
                    <a:pt x="5713" y="772768"/>
                  </a:lnTo>
                  <a:cubicBezTo>
                    <a:pt x="4198" y="772768"/>
                    <a:pt x="2745" y="772166"/>
                    <a:pt x="1673" y="771095"/>
                  </a:cubicBezTo>
                  <a:cubicBezTo>
                    <a:pt x="602" y="770023"/>
                    <a:pt x="0" y="768570"/>
                    <a:pt x="0" y="767055"/>
                  </a:cubicBezTo>
                  <a:lnTo>
                    <a:pt x="0" y="5713"/>
                  </a:lnTo>
                  <a:cubicBezTo>
                    <a:pt x="0" y="2558"/>
                    <a:pt x="2558" y="0"/>
                    <a:pt x="57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32D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6EDCC36D-78A2-D03C-F9FA-BEAB0E5CD953}"/>
                </a:ext>
              </a:extLst>
            </p:cNvPr>
            <p:cNvSpPr txBox="1"/>
            <p:nvPr/>
          </p:nvSpPr>
          <p:spPr>
            <a:xfrm>
              <a:off x="0" y="-47625"/>
              <a:ext cx="3212182" cy="820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18" name="Freeform 26">
            <a:extLst>
              <a:ext uri="{FF2B5EF4-FFF2-40B4-BE49-F238E27FC236}">
                <a16:creationId xmlns:a16="http://schemas.microsoft.com/office/drawing/2014/main" id="{79D5FEE0-E62A-A8F0-DF59-BBD3B040417B}"/>
              </a:ext>
            </a:extLst>
          </p:cNvPr>
          <p:cNvSpPr/>
          <p:nvPr/>
        </p:nvSpPr>
        <p:spPr>
          <a:xfrm flipH="1">
            <a:off x="5239418" y="895250"/>
            <a:ext cx="1711466" cy="1456302"/>
          </a:xfrm>
          <a:custGeom>
            <a:avLst/>
            <a:gdLst/>
            <a:ahLst/>
            <a:cxnLst/>
            <a:rect l="l" t="t" r="r" b="b"/>
            <a:pathLst>
              <a:path w="4835769" h="4114800">
                <a:moveTo>
                  <a:pt x="0" y="0"/>
                </a:moveTo>
                <a:lnTo>
                  <a:pt x="4835770" y="0"/>
                </a:lnTo>
                <a:lnTo>
                  <a:pt x="4835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7">
            <a:extLst>
              <a:ext uri="{FF2B5EF4-FFF2-40B4-BE49-F238E27FC236}">
                <a16:creationId xmlns:a16="http://schemas.microsoft.com/office/drawing/2014/main" id="{7AF71B76-ABF5-374B-0127-EEA722F0C4AB}"/>
              </a:ext>
            </a:extLst>
          </p:cNvPr>
          <p:cNvSpPr/>
          <p:nvPr/>
        </p:nvSpPr>
        <p:spPr>
          <a:xfrm>
            <a:off x="-4676084" y="5219700"/>
            <a:ext cx="4253710" cy="2180993"/>
          </a:xfrm>
          <a:custGeom>
            <a:avLst/>
            <a:gdLst/>
            <a:ahLst/>
            <a:cxnLst/>
            <a:rect l="l" t="t" r="r" b="b"/>
            <a:pathLst>
              <a:path w="4253710" h="2180993">
                <a:moveTo>
                  <a:pt x="0" y="0"/>
                </a:moveTo>
                <a:lnTo>
                  <a:pt x="4253709" y="0"/>
                </a:lnTo>
                <a:lnTo>
                  <a:pt x="4253709" y="2180992"/>
                </a:lnTo>
                <a:lnTo>
                  <a:pt x="0" y="218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9">
            <a:extLst>
              <a:ext uri="{FF2B5EF4-FFF2-40B4-BE49-F238E27FC236}">
                <a16:creationId xmlns:a16="http://schemas.microsoft.com/office/drawing/2014/main" id="{095E9DFF-53B0-C395-3966-2CAAD04B74EA}"/>
              </a:ext>
            </a:extLst>
          </p:cNvPr>
          <p:cNvSpPr/>
          <p:nvPr/>
        </p:nvSpPr>
        <p:spPr>
          <a:xfrm>
            <a:off x="216379" y="1216283"/>
            <a:ext cx="4253710" cy="2180993"/>
          </a:xfrm>
          <a:custGeom>
            <a:avLst/>
            <a:gdLst/>
            <a:ahLst/>
            <a:cxnLst/>
            <a:rect l="l" t="t" r="r" b="b"/>
            <a:pathLst>
              <a:path w="4253710" h="2180993">
                <a:moveTo>
                  <a:pt x="0" y="0"/>
                </a:moveTo>
                <a:lnTo>
                  <a:pt x="4253710" y="0"/>
                </a:lnTo>
                <a:lnTo>
                  <a:pt x="4253710" y="2180993"/>
                </a:lnTo>
                <a:lnTo>
                  <a:pt x="0" y="2180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ack and white image of a map&#10;&#10;AI-generated content may be incorrect.">
            <a:extLst>
              <a:ext uri="{FF2B5EF4-FFF2-40B4-BE49-F238E27FC236}">
                <a16:creationId xmlns:a16="http://schemas.microsoft.com/office/drawing/2014/main" id="{B83285AB-B0F2-17CD-4BB8-1DFE910E982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104" y="3473787"/>
            <a:ext cx="8703983" cy="4326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C0E56-4434-36A8-35A9-4C554CBFA093}"/>
              </a:ext>
            </a:extLst>
          </p:cNvPr>
          <p:cNvSpPr txBox="1"/>
          <p:nvPr/>
        </p:nvSpPr>
        <p:spPr>
          <a:xfrm>
            <a:off x="216379" y="8631797"/>
            <a:ext cx="2544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July 2025</a:t>
            </a:r>
          </a:p>
          <a:p>
            <a:r>
              <a:rPr lang="en-US" dirty="0"/>
              <a:t>Art and photos by:</a:t>
            </a:r>
          </a:p>
          <a:p>
            <a:r>
              <a:rPr lang="en-US" dirty="0"/>
              <a:t>Canva, Adobe Stock Photography, and KEHA members and advisors</a:t>
            </a:r>
          </a:p>
        </p:txBody>
      </p:sp>
    </p:spTree>
    <p:extLst>
      <p:ext uri="{BB962C8B-B14F-4D97-AF65-F5344CB8AC3E}">
        <p14:creationId xmlns:p14="http://schemas.microsoft.com/office/powerpoint/2010/main" val="29940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72230" y="2633994"/>
            <a:ext cx="2556671" cy="4702586"/>
          </a:xfrm>
          <a:custGeom>
            <a:avLst/>
            <a:gdLst/>
            <a:ahLst/>
            <a:cxnLst/>
            <a:rect l="l" t="t" r="r" b="b"/>
            <a:pathLst>
              <a:path w="3729096" h="6859074">
                <a:moveTo>
                  <a:pt x="0" y="0"/>
                </a:moveTo>
                <a:lnTo>
                  <a:pt x="3729097" y="0"/>
                </a:lnTo>
                <a:lnTo>
                  <a:pt x="3729097" y="6859074"/>
                </a:lnTo>
                <a:lnTo>
                  <a:pt x="0" y="685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84017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570529" y="621494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19667" y="-313856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850354" y="145592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207800" y="10287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18816" y="2291288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1FC0BB-DCF6-B965-1B45-CAEF52A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745" y="2503978"/>
            <a:ext cx="10673885" cy="6213039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Empower community leaders.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leadership training opportunities for members.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an active role in the community.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 local decision-makers of the impacts and public value of KEHA and the Kentucky Cooperative Extension Service.</a:t>
            </a:r>
          </a:p>
          <a:p>
            <a:endParaRPr lang="en-US" sz="3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8A99C8-CD98-72A2-40BE-4C92CE24C33A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KEHA - Leadership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4017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25530" y="744126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5258854" y="5857366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1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1" y="4710415"/>
                </a:lnTo>
                <a:lnTo>
                  <a:pt x="3377541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1897" y="2478664"/>
            <a:ext cx="1399030" cy="1401981"/>
          </a:xfrm>
          <a:custGeom>
            <a:avLst/>
            <a:gdLst/>
            <a:ahLst/>
            <a:cxnLst/>
            <a:rect l="l" t="t" r="r" b="b"/>
            <a:pathLst>
              <a:path w="1399030" h="1401981">
                <a:moveTo>
                  <a:pt x="0" y="0"/>
                </a:moveTo>
                <a:lnTo>
                  <a:pt x="1399030" y="0"/>
                </a:lnTo>
                <a:lnTo>
                  <a:pt x="1399030" y="1401981"/>
                </a:lnTo>
                <a:lnTo>
                  <a:pt x="0" y="140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20226" y="7801446"/>
            <a:ext cx="2063399" cy="1834890"/>
            <a:chOff x="0" y="0"/>
            <a:chExt cx="2751198" cy="2446520"/>
          </a:xfrm>
        </p:grpSpPr>
        <p:sp>
          <p:nvSpPr>
            <p:cNvPr id="12" name="Freeform 12"/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CDD8BA68-564F-8033-64A5-492FA9A3290D}"/>
              </a:ext>
            </a:extLst>
          </p:cNvPr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79F27F1-8009-E67B-83C6-245B35D2E776}"/>
              </a:ext>
            </a:extLst>
          </p:cNvPr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8B7FB92-5E64-EDC1-5D93-5B3777DEB021}"/>
              </a:ext>
            </a:extLst>
          </p:cNvPr>
          <p:cNvSpPr/>
          <p:nvPr/>
        </p:nvSpPr>
        <p:spPr>
          <a:xfrm rot="4862442" flipH="1">
            <a:off x="15519167" y="-290030"/>
            <a:ext cx="3164990" cy="3232158"/>
          </a:xfrm>
          <a:custGeom>
            <a:avLst/>
            <a:gdLst/>
            <a:ahLst/>
            <a:cxnLst/>
            <a:rect l="l" t="t" r="r" b="b"/>
            <a:pathLst>
              <a:path w="3164990" h="3232158">
                <a:moveTo>
                  <a:pt x="0" y="0"/>
                </a:moveTo>
                <a:lnTo>
                  <a:pt x="3164989" y="0"/>
                </a:lnTo>
                <a:lnTo>
                  <a:pt x="3164989" y="3232159"/>
                </a:lnTo>
                <a:lnTo>
                  <a:pt x="0" y="323215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alphaModFix amt="3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3CCD0A-2C57-E610-DAD3-0D98BBA4E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2374682"/>
            <a:ext cx="10744200" cy="622197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and promote volunteer service.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Volunteer to serve in a club, county, or area leadership position.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Extension programs through volunteer service.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 volunteer time through the Volunteer Service Unit (VSU) program and Leadership Development Chairperson report.</a:t>
            </a:r>
          </a:p>
          <a:p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F63B9F-F788-94F2-8A66-3AB940B62D83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KEHA - Service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2822193" y="5356161"/>
            <a:ext cx="5656917" cy="3281012"/>
          </a:xfrm>
          <a:custGeom>
            <a:avLst/>
            <a:gdLst/>
            <a:ahLst/>
            <a:cxnLst/>
            <a:rect l="l" t="t" r="r" b="b"/>
            <a:pathLst>
              <a:path w="5656917" h="3281012">
                <a:moveTo>
                  <a:pt x="0" y="0"/>
                </a:moveTo>
                <a:lnTo>
                  <a:pt x="5656917" y="0"/>
                </a:lnTo>
                <a:lnTo>
                  <a:pt x="5656917" y="3281012"/>
                </a:lnTo>
                <a:lnTo>
                  <a:pt x="0" y="328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400" y="6640687"/>
            <a:ext cx="2615329" cy="3899746"/>
          </a:xfrm>
          <a:custGeom>
            <a:avLst/>
            <a:gdLst/>
            <a:ahLst/>
            <a:cxnLst/>
            <a:rect l="l" t="t" r="r" b="b"/>
            <a:pathLst>
              <a:path w="2615329" h="3899746">
                <a:moveTo>
                  <a:pt x="0" y="0"/>
                </a:moveTo>
                <a:lnTo>
                  <a:pt x="2615329" y="0"/>
                </a:lnTo>
                <a:lnTo>
                  <a:pt x="2615329" y="3899747"/>
                </a:lnTo>
                <a:lnTo>
                  <a:pt x="0" y="38997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22193" y="8590560"/>
            <a:ext cx="1732007" cy="2736483"/>
          </a:xfrm>
          <a:custGeom>
            <a:avLst/>
            <a:gdLst/>
            <a:ahLst/>
            <a:cxnLst/>
            <a:rect l="l" t="t" r="r" b="b"/>
            <a:pathLst>
              <a:path w="1732007" h="2736483">
                <a:moveTo>
                  <a:pt x="0" y="0"/>
                </a:moveTo>
                <a:lnTo>
                  <a:pt x="1732007" y="0"/>
                </a:lnTo>
                <a:lnTo>
                  <a:pt x="1732007" y="2736484"/>
                </a:lnTo>
                <a:lnTo>
                  <a:pt x="0" y="27364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1DC2EF6-2936-464C-7A2B-2390A01578FD}"/>
              </a:ext>
            </a:extLst>
          </p:cNvPr>
          <p:cNvSpPr/>
          <p:nvPr/>
        </p:nvSpPr>
        <p:spPr>
          <a:xfrm>
            <a:off x="228600" y="366495"/>
            <a:ext cx="2147195" cy="3278161"/>
          </a:xfrm>
          <a:custGeom>
            <a:avLst/>
            <a:gdLst/>
            <a:ahLst/>
            <a:cxnLst/>
            <a:rect l="l" t="t" r="r" b="b"/>
            <a:pathLst>
              <a:path w="2545596" h="3886407">
                <a:moveTo>
                  <a:pt x="0" y="0"/>
                </a:moveTo>
                <a:lnTo>
                  <a:pt x="2545597" y="0"/>
                </a:lnTo>
                <a:lnTo>
                  <a:pt x="2545597" y="3886407"/>
                </a:lnTo>
                <a:lnTo>
                  <a:pt x="0" y="388640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AF52D9F7-BB18-188E-4C8A-5799354A88E8}"/>
              </a:ext>
            </a:extLst>
          </p:cNvPr>
          <p:cNvSpPr/>
          <p:nvPr/>
        </p:nvSpPr>
        <p:spPr>
          <a:xfrm>
            <a:off x="2841173" y="8014923"/>
            <a:ext cx="3845955" cy="2525510"/>
          </a:xfrm>
          <a:custGeom>
            <a:avLst/>
            <a:gdLst/>
            <a:ahLst/>
            <a:cxnLst/>
            <a:rect l="l" t="t" r="r" b="b"/>
            <a:pathLst>
              <a:path w="3845955" h="2525510">
                <a:moveTo>
                  <a:pt x="0" y="0"/>
                </a:moveTo>
                <a:lnTo>
                  <a:pt x="3845954" y="0"/>
                </a:lnTo>
                <a:lnTo>
                  <a:pt x="3845954" y="2525510"/>
                </a:lnTo>
                <a:lnTo>
                  <a:pt x="0" y="252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97F60-9978-8575-D6B2-DD2436A3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956342"/>
            <a:ext cx="10972800" cy="5439270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KEHA has been a treasure to the state for 93 years.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helping others “discover KEHA” it won’t remain “hidden.”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Consider the theme for: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County and area annual meetings,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and programmatic themes, 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Promotional and membership activities.</a:t>
            </a:r>
          </a:p>
          <a:p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C210AE-134A-1B99-4EFC-B00D5D8A9858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1609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2025-2026 Theme: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Discover KEHA – A Hidden Treasure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0921743" flipH="1">
            <a:off x="8393093" y="6387451"/>
            <a:ext cx="9217548" cy="4170940"/>
          </a:xfrm>
          <a:custGeom>
            <a:avLst/>
            <a:gdLst/>
            <a:ahLst/>
            <a:cxnLst/>
            <a:rect l="l" t="t" r="r" b="b"/>
            <a:pathLst>
              <a:path w="13756948" h="6225019">
                <a:moveTo>
                  <a:pt x="13756949" y="0"/>
                </a:moveTo>
                <a:lnTo>
                  <a:pt x="0" y="0"/>
                </a:lnTo>
                <a:lnTo>
                  <a:pt x="0" y="6225019"/>
                </a:lnTo>
                <a:lnTo>
                  <a:pt x="13756949" y="6225019"/>
                </a:lnTo>
                <a:lnTo>
                  <a:pt x="13756949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92780" y="7100602"/>
            <a:ext cx="2287044" cy="3186398"/>
          </a:xfrm>
          <a:custGeom>
            <a:avLst/>
            <a:gdLst/>
            <a:ahLst/>
            <a:cxnLst/>
            <a:rect l="l" t="t" r="r" b="b"/>
            <a:pathLst>
              <a:path w="2287044" h="3186398">
                <a:moveTo>
                  <a:pt x="0" y="0"/>
                </a:moveTo>
                <a:lnTo>
                  <a:pt x="2287044" y="0"/>
                </a:lnTo>
                <a:lnTo>
                  <a:pt x="2287044" y="3186398"/>
                </a:lnTo>
                <a:lnTo>
                  <a:pt x="0" y="318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60479" y="8343900"/>
            <a:ext cx="1667625" cy="2634763"/>
          </a:xfrm>
          <a:custGeom>
            <a:avLst/>
            <a:gdLst/>
            <a:ahLst/>
            <a:cxnLst/>
            <a:rect l="l" t="t" r="r" b="b"/>
            <a:pathLst>
              <a:path w="1667625" h="2634763">
                <a:moveTo>
                  <a:pt x="0" y="0"/>
                </a:moveTo>
                <a:lnTo>
                  <a:pt x="1667625" y="0"/>
                </a:lnTo>
                <a:lnTo>
                  <a:pt x="1667625" y="2634763"/>
                </a:lnTo>
                <a:lnTo>
                  <a:pt x="0" y="263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FF836955-C21E-3535-2075-E053E962CACB}"/>
              </a:ext>
            </a:extLst>
          </p:cNvPr>
          <p:cNvSpPr/>
          <p:nvPr/>
        </p:nvSpPr>
        <p:spPr>
          <a:xfrm>
            <a:off x="-838200" y="-934611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5F84B-53A9-76B3-3978-773B469CE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447550"/>
            <a:ext cx="12040909" cy="5391900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Theme: Stitched Together: A Plan for the Future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What is your goal?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Choose your "pattern," gather your materials, recruit help, and keep the "threads" of communication open.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Stay on task with tools and assistance, then publicize accomplishments.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82BD5C-4EAD-71A3-B187-F7EC4F053BCC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President’s Focus – 2025-2028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1B8EBF-AE37-DFB7-7BAB-451419A86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8" t="34750" r="33168" b="34818"/>
          <a:stretch>
            <a:fillRect/>
          </a:stretch>
        </p:blipFill>
        <p:spPr bwMode="auto">
          <a:xfrm>
            <a:off x="13801004" y="1485900"/>
            <a:ext cx="33528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95339">
            <a:off x="-274060" y="109779"/>
            <a:ext cx="3949991" cy="2953931"/>
          </a:xfrm>
          <a:custGeom>
            <a:avLst/>
            <a:gdLst/>
            <a:ahLst/>
            <a:cxnLst/>
            <a:rect l="l" t="t" r="r" b="b"/>
            <a:pathLst>
              <a:path w="3949991" h="2953931">
                <a:moveTo>
                  <a:pt x="0" y="0"/>
                </a:moveTo>
                <a:lnTo>
                  <a:pt x="3949990" y="0"/>
                </a:lnTo>
                <a:lnTo>
                  <a:pt x="3949990" y="2953931"/>
                </a:lnTo>
                <a:lnTo>
                  <a:pt x="0" y="295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5339" flipH="1">
            <a:off x="15878940" y="7559178"/>
            <a:ext cx="3214264" cy="2403730"/>
          </a:xfrm>
          <a:custGeom>
            <a:avLst/>
            <a:gdLst/>
            <a:ahLst/>
            <a:cxnLst/>
            <a:rect l="l" t="t" r="r" b="b"/>
            <a:pathLst>
              <a:path w="3214264" h="2403730">
                <a:moveTo>
                  <a:pt x="3214264" y="0"/>
                </a:moveTo>
                <a:lnTo>
                  <a:pt x="0" y="0"/>
                </a:lnTo>
                <a:lnTo>
                  <a:pt x="0" y="2403731"/>
                </a:lnTo>
                <a:lnTo>
                  <a:pt x="3214264" y="2403731"/>
                </a:lnTo>
                <a:lnTo>
                  <a:pt x="3214264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976A03F-DC6C-09BB-EDFE-0B0876B0EAD7}"/>
              </a:ext>
            </a:extLst>
          </p:cNvPr>
          <p:cNvSpPr/>
          <p:nvPr/>
        </p:nvSpPr>
        <p:spPr>
          <a:xfrm>
            <a:off x="-72436" y="5829300"/>
            <a:ext cx="3284926" cy="4898190"/>
          </a:xfrm>
          <a:custGeom>
            <a:avLst/>
            <a:gdLst/>
            <a:ahLst/>
            <a:cxnLst/>
            <a:rect l="l" t="t" r="r" b="b"/>
            <a:pathLst>
              <a:path w="3284926" h="4898190">
                <a:moveTo>
                  <a:pt x="0" y="0"/>
                </a:moveTo>
                <a:lnTo>
                  <a:pt x="3284926" y="0"/>
                </a:lnTo>
                <a:lnTo>
                  <a:pt x="3284926" y="4898190"/>
                </a:lnTo>
                <a:lnTo>
                  <a:pt x="0" y="4898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96B63D6B-FBED-0E24-198F-ED71BFCF60A8}"/>
              </a:ext>
            </a:extLst>
          </p:cNvPr>
          <p:cNvSpPr/>
          <p:nvPr/>
        </p:nvSpPr>
        <p:spPr>
          <a:xfrm rot="17104195">
            <a:off x="2651976" y="9181265"/>
            <a:ext cx="925841" cy="1045611"/>
          </a:xfrm>
          <a:custGeom>
            <a:avLst/>
            <a:gdLst/>
            <a:ahLst/>
            <a:cxnLst/>
            <a:rect l="l" t="t" r="r" b="b"/>
            <a:pathLst>
              <a:path w="1654907" h="1868991">
                <a:moveTo>
                  <a:pt x="0" y="0"/>
                </a:moveTo>
                <a:lnTo>
                  <a:pt x="1654907" y="0"/>
                </a:lnTo>
                <a:lnTo>
                  <a:pt x="1654907" y="1868992"/>
                </a:lnTo>
                <a:lnTo>
                  <a:pt x="0" y="1868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E12CC-D297-2175-183A-BC420149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820" y="2352857"/>
            <a:ext cx="14699448" cy="39282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3rd KEHA Leadership Academy in March 2026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Intensive leadership training targeted to new and emerging leaders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Volunteer service requirement included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 area may send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nominees and 1 alternate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Apply at </a:t>
            </a:r>
            <a:r>
              <a:rPr lang="en-US" sz="3600" dirty="0">
                <a:solidFill>
                  <a:srgbClr val="0054A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https://keha.ca.uky.edu/content/keha-leadership-academy</a:t>
            </a:r>
            <a:r>
              <a:rPr lang="en-US" sz="3600" dirty="0">
                <a:solidFill>
                  <a:srgbClr val="005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A group of people on a bus&#10;&#10;Description automatically generated with medium confidence">
            <a:extLst>
              <a:ext uri="{FF2B5EF4-FFF2-40B4-BE49-F238E27FC236}">
                <a16:creationId xmlns:a16="http://schemas.microsoft.com/office/drawing/2014/main" id="{90FC8241-B233-5B72-E149-64739D2226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403" y="6527795"/>
            <a:ext cx="4605339" cy="3454004"/>
          </a:xfrm>
          <a:prstGeom prst="rect">
            <a:avLst/>
          </a:prstGeom>
        </p:spPr>
      </p:pic>
      <p:pic>
        <p:nvPicPr>
          <p:cNvPr id="12" name="Picture 11" descr="A group of people standing in a bridge&#10;&#10;Description automatically generated with low confidence">
            <a:extLst>
              <a:ext uri="{FF2B5EF4-FFF2-40B4-BE49-F238E27FC236}">
                <a16:creationId xmlns:a16="http://schemas.microsoft.com/office/drawing/2014/main" id="{B84B04E9-B89F-A009-4593-589591AE47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412" y="6527795"/>
            <a:ext cx="7616436" cy="28575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14554199" y="635037"/>
            <a:ext cx="3535277" cy="6502574"/>
          </a:xfrm>
          <a:custGeom>
            <a:avLst/>
            <a:gdLst/>
            <a:ahLst/>
            <a:cxnLst/>
            <a:rect l="l" t="t" r="r" b="b"/>
            <a:pathLst>
              <a:path w="3597078" h="6616247">
                <a:moveTo>
                  <a:pt x="3597078" y="0"/>
                </a:moveTo>
                <a:lnTo>
                  <a:pt x="0" y="0"/>
                </a:lnTo>
                <a:lnTo>
                  <a:pt x="0" y="6616247"/>
                </a:lnTo>
                <a:lnTo>
                  <a:pt x="3597078" y="6616247"/>
                </a:lnTo>
                <a:lnTo>
                  <a:pt x="3597078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5F4FCD-EE1A-FC5D-1273-2BAD45AAB0DB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2026 KEHA Leadership Academy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EDF5D0-B0B4-1D30-403B-DED65D6A3EA4}"/>
              </a:ext>
            </a:extLst>
          </p:cNvPr>
          <p:cNvSpPr txBox="1">
            <a:spLocks/>
          </p:cNvSpPr>
          <p:nvPr/>
        </p:nvSpPr>
        <p:spPr>
          <a:xfrm>
            <a:off x="8759412" y="9340991"/>
            <a:ext cx="7616436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Photos from the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2023 KEHA Leadership Academy.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0529" y="-2161370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2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2" y="4710415"/>
                </a:lnTo>
                <a:lnTo>
                  <a:pt x="3377542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2075" y="2455241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55708" y="5905500"/>
            <a:ext cx="3085752" cy="4601199"/>
          </a:xfrm>
          <a:custGeom>
            <a:avLst/>
            <a:gdLst/>
            <a:ahLst/>
            <a:cxnLst/>
            <a:rect l="l" t="t" r="r" b="b"/>
            <a:pathLst>
              <a:path w="3777050" h="5632001">
                <a:moveTo>
                  <a:pt x="0" y="0"/>
                </a:moveTo>
                <a:lnTo>
                  <a:pt x="3777049" y="0"/>
                </a:lnTo>
                <a:lnTo>
                  <a:pt x="3777049" y="5632001"/>
                </a:lnTo>
                <a:lnTo>
                  <a:pt x="0" y="563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7098" y="1326050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54455" y="811747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91514C6-0E3F-FB51-D945-82BE5B0CF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673" y="2074241"/>
            <a:ext cx="12589643" cy="7184059"/>
          </a:xfrm>
        </p:spPr>
        <p:txBody>
          <a:bodyPr>
            <a:no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Recruit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Add one member to your group yearly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Value your current members and keep them engaged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1CE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Repeat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Continue to grow each year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1CE0C"/>
              </a:buCl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time a county gets 3 new members (above the previous year total), the county will be entered into a drawing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The number of entries will increase for each multiple of 3 – an increase of 6 members is 2 entries, an increase of 12 members is 4 entries, etc.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1CE0C"/>
              </a:buCl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will be five $100 prizes each year. The county with the highest number will receive a Golden Key to display.</a:t>
            </a:r>
            <a:endParaRPr lang="en-US" sz="3600" dirty="0"/>
          </a:p>
        </p:txBody>
      </p:sp>
      <p:sp>
        <p:nvSpPr>
          <p:cNvPr id="6" name="Freeform 6"/>
          <p:cNvSpPr/>
          <p:nvPr/>
        </p:nvSpPr>
        <p:spPr>
          <a:xfrm>
            <a:off x="14630400" y="3190193"/>
            <a:ext cx="3377542" cy="3871108"/>
          </a:xfrm>
          <a:custGeom>
            <a:avLst/>
            <a:gdLst/>
            <a:ahLst/>
            <a:cxnLst/>
            <a:rect l="l" t="t" r="r" b="b"/>
            <a:pathLst>
              <a:path w="7180326" h="8229600">
                <a:moveTo>
                  <a:pt x="0" y="0"/>
                </a:moveTo>
                <a:lnTo>
                  <a:pt x="7180326" y="0"/>
                </a:lnTo>
                <a:lnTo>
                  <a:pt x="7180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1CCDCE-A1C6-C7A3-6D27-44A0E819AEAA}"/>
              </a:ext>
            </a:extLst>
          </p:cNvPr>
          <p:cNvSpPr txBox="1">
            <a:spLocks/>
          </p:cNvSpPr>
          <p:nvPr/>
        </p:nvSpPr>
        <p:spPr>
          <a:xfrm>
            <a:off x="7495" y="843057"/>
            <a:ext cx="18288000" cy="95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3Rs – Keys to Membership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b30530b-69b6-4457-b818-481cb53d42ae}" enabled="0" method="" siteId="{2b30530b-69b6-4457-b818-481cb53d42a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1643</Words>
  <Application>Microsoft Office PowerPoint</Application>
  <PresentationFormat>Custom</PresentationFormat>
  <Paragraphs>228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Wingdings</vt:lpstr>
      <vt:lpstr>Cocomat Pro Heavy</vt:lpstr>
      <vt:lpstr>Arial</vt:lpstr>
      <vt:lpstr>Open Sans</vt:lpstr>
      <vt:lpstr>Calibri</vt:lpstr>
      <vt:lpstr>Aptos</vt:lpstr>
      <vt:lpstr>Office Theme</vt:lpstr>
      <vt:lpstr>PowerPoint Presentation</vt:lpstr>
      <vt:lpstr>KEHA Mission</vt:lpstr>
      <vt:lpstr>KEHA -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 Ocean</dc:title>
  <dc:creator>May, Kelly J.</dc:creator>
  <cp:lastModifiedBy>Fitzpatrick, Brian J.</cp:lastModifiedBy>
  <cp:revision>110</cp:revision>
  <dcterms:created xsi:type="dcterms:W3CDTF">2006-08-16T00:00:00Z</dcterms:created>
  <dcterms:modified xsi:type="dcterms:W3CDTF">2025-07-07T11:59:58Z</dcterms:modified>
  <dc:identifier>DAGjgObJuus</dc:identifier>
</cp:coreProperties>
</file>